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435" r:id="rId2"/>
    <p:sldId id="292" r:id="rId3"/>
    <p:sldId id="310" r:id="rId4"/>
    <p:sldId id="311" r:id="rId5"/>
    <p:sldId id="312" r:id="rId6"/>
    <p:sldId id="350" r:id="rId7"/>
    <p:sldId id="349" r:id="rId8"/>
    <p:sldId id="348" r:id="rId9"/>
    <p:sldId id="347" r:id="rId10"/>
    <p:sldId id="351" r:id="rId11"/>
    <p:sldId id="352" r:id="rId12"/>
    <p:sldId id="353" r:id="rId13"/>
    <p:sldId id="354" r:id="rId14"/>
    <p:sldId id="355" r:id="rId15"/>
    <p:sldId id="458" r:id="rId16"/>
    <p:sldId id="357" r:id="rId17"/>
    <p:sldId id="358" r:id="rId18"/>
    <p:sldId id="359" r:id="rId19"/>
    <p:sldId id="360" r:id="rId20"/>
    <p:sldId id="361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5" r:id="rId39"/>
    <p:sldId id="386" r:id="rId40"/>
    <p:sldId id="387" r:id="rId41"/>
    <p:sldId id="388" r:id="rId42"/>
    <p:sldId id="459" r:id="rId43"/>
    <p:sldId id="460" r:id="rId44"/>
    <p:sldId id="461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80" r:id="rId53"/>
    <p:sldId id="400" r:id="rId54"/>
    <p:sldId id="401" r:id="rId55"/>
    <p:sldId id="402" r:id="rId56"/>
    <p:sldId id="403" r:id="rId57"/>
    <p:sldId id="404" r:id="rId58"/>
    <p:sldId id="405" r:id="rId59"/>
    <p:sldId id="406" r:id="rId60"/>
    <p:sldId id="407" r:id="rId61"/>
    <p:sldId id="408" r:id="rId62"/>
    <p:sldId id="409" r:id="rId63"/>
    <p:sldId id="410" r:id="rId64"/>
    <p:sldId id="411" r:id="rId65"/>
    <p:sldId id="412" r:id="rId66"/>
    <p:sldId id="415" r:id="rId67"/>
    <p:sldId id="482" r:id="rId68"/>
    <p:sldId id="462" r:id="rId69"/>
    <p:sldId id="418" r:id="rId70"/>
    <p:sldId id="463" r:id="rId71"/>
    <p:sldId id="464" r:id="rId72"/>
    <p:sldId id="465" r:id="rId73"/>
    <p:sldId id="466" r:id="rId74"/>
    <p:sldId id="442" r:id="rId75"/>
    <p:sldId id="467" r:id="rId76"/>
    <p:sldId id="475" r:id="rId77"/>
    <p:sldId id="484" r:id="rId78"/>
    <p:sldId id="477" r:id="rId79"/>
    <p:sldId id="478" r:id="rId80"/>
    <p:sldId id="479" r:id="rId81"/>
    <p:sldId id="48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0a+u6UAHH/rCY80sipIp/w==" hashData="+/9errL/kTqd9arbpZP3cIzLLSdQhRECrXvKaSCjVJ6QV12nXRMVMjBzrdnBoa1L+jqUREaoYhnnhsXUy/MAMA=="/>
  <p:extLst>
    <p:ext uri="{521415D9-36F7-43E2-AB2F-B90AF26B5E84}">
      <p14:sectionLst xmlns:p14="http://schemas.microsoft.com/office/powerpoint/2010/main">
        <p14:section name="Default Section" id="{C1EDADD1-613A-47F2-9B4F-F8225483D575}">
          <p14:sldIdLst>
            <p14:sldId id="435"/>
            <p14:sldId id="292"/>
          </p14:sldIdLst>
        </p14:section>
        <p14:section name="Computer system overview" id="{5D665E4D-C0D1-484D-BDCA-47456D7C4537}">
          <p14:sldIdLst>
            <p14:sldId id="310"/>
            <p14:sldId id="311"/>
            <p14:sldId id="312"/>
            <p14:sldId id="350"/>
            <p14:sldId id="349"/>
            <p14:sldId id="348"/>
            <p14:sldId id="347"/>
            <p14:sldId id="351"/>
            <p14:sldId id="352"/>
            <p14:sldId id="353"/>
            <p14:sldId id="354"/>
            <p14:sldId id="355"/>
            <p14:sldId id="458"/>
            <p14:sldId id="357"/>
          </p14:sldIdLst>
        </p14:section>
        <p14:section name="What is Operating System (OS)" id="{EE3C6883-5915-4E33-A637-E1D3A929049E}">
          <p14:sldIdLst>
            <p14:sldId id="358"/>
            <p14:sldId id="359"/>
            <p14:sldId id="360"/>
            <p14:sldId id="361"/>
            <p14:sldId id="363"/>
            <p14:sldId id="364"/>
          </p14:sldIdLst>
        </p14:section>
        <p14:section name="Roles of Operating System (OS)" id="{A0569F7B-8AA8-4EF0-8C3C-100FE9E90FF5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  <p14:section name="Objectives / Goals of Operating System (OS)" id="{6257F47C-CEB8-44C6-90F9-5363622EFC68}">
          <p14:sldIdLst>
            <p14:sldId id="378"/>
            <p14:sldId id="379"/>
          </p14:sldIdLst>
        </p14:section>
        <p14:section name="Operating Systems (OS) services" id="{48F67A03-81FE-494D-BDB8-0168558C7022}">
          <p14:sldIdLst>
            <p14:sldId id="385"/>
            <p14:sldId id="386"/>
            <p14:sldId id="387"/>
            <p14:sldId id="388"/>
            <p14:sldId id="459"/>
            <p14:sldId id="460"/>
            <p14:sldId id="461"/>
            <p14:sldId id="393"/>
            <p14:sldId id="394"/>
            <p14:sldId id="395"/>
            <p14:sldId id="396"/>
          </p14:sldIdLst>
        </p14:section>
        <p14:section name="Types of Operating Systems (OS)" id="{8E447AD1-CAB3-442E-89B7-54AAC50951DF}">
          <p14:sldIdLst>
            <p14:sldId id="397"/>
            <p14:sldId id="398"/>
            <p14:sldId id="399"/>
            <p14:sldId id="48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</p14:sldIdLst>
        </p14:section>
        <p14:section name="System calls" id="{28FB3777-30A5-4E78-93F4-08319C5D0FAF}">
          <p14:sldIdLst>
            <p14:sldId id="408"/>
            <p14:sldId id="409"/>
            <p14:sldId id="410"/>
            <p14:sldId id="411"/>
            <p14:sldId id="412"/>
            <p14:sldId id="415"/>
            <p14:sldId id="482"/>
            <p14:sldId id="462"/>
            <p14:sldId id="418"/>
          </p14:sldIdLst>
        </p14:section>
        <p14:section name="Operating Systems (OS) structure" id="{9D527333-3D07-4942-BC75-531436A47186}">
          <p14:sldIdLst>
            <p14:sldId id="463"/>
            <p14:sldId id="464"/>
            <p14:sldId id="465"/>
            <p14:sldId id="466"/>
            <p14:sldId id="442"/>
            <p14:sldId id="467"/>
          </p14:sldIdLst>
        </p14:section>
        <p14:section name="Multiprogramming v/s Multiprocessing v/s Multitasking" id="{E9747E79-A33C-468E-BE73-4A7DA560C95A}">
          <p14:sldIdLst>
            <p14:sldId id="475"/>
            <p14:sldId id="484"/>
            <p14:sldId id="477"/>
          </p14:sldIdLst>
        </p14:section>
        <p14:section name="Time Sharing Operating System" id="{607FEAA8-C9ED-43AA-A50F-3A40FD011E8B}">
          <p14:sldIdLst>
            <p14:sldId id="478"/>
            <p14:sldId id="479"/>
            <p14:sldId id="4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B1C"/>
    <a:srgbClr val="673BB7"/>
    <a:srgbClr val="EEEEEE"/>
    <a:srgbClr val="909090"/>
    <a:srgbClr val="301B92"/>
    <a:srgbClr val="CCECFF"/>
    <a:srgbClr val="1D3064"/>
    <a:srgbClr val="D10233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94384" autoAdjust="0"/>
  </p:normalViewPr>
  <p:slideViewPr>
    <p:cSldViewPr snapToGrid="0">
      <p:cViewPr varScale="1">
        <p:scale>
          <a:sx n="64" d="100"/>
          <a:sy n="64" d="100"/>
        </p:scale>
        <p:origin x="9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4D1A2-E6BA-496B-9C17-001A2D555DC1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FEBBD0-6A5E-4C21-ACD7-D8B766CAAFD8}">
      <dgm:prSet phldrT="[Text]" custT="1"/>
      <dgm:spPr/>
      <dgm:t>
        <a:bodyPr/>
        <a:lstStyle/>
        <a:p>
          <a:r>
            <a:rPr lang="en-US" sz="4400" dirty="0"/>
            <a:t>Examples </a:t>
          </a:r>
        </a:p>
        <a:p>
          <a:r>
            <a:rPr lang="en-US" sz="4400" dirty="0"/>
            <a:t>of </a:t>
          </a:r>
          <a:r>
            <a:rPr lang="en-US" sz="4900" dirty="0">
              <a:solidFill>
                <a:srgbClr val="C00000"/>
              </a:solidFill>
            </a:rPr>
            <a:t>Operating System</a:t>
          </a:r>
        </a:p>
      </dgm:t>
    </dgm:pt>
    <dgm:pt modelId="{9F308070-1D7B-437D-892F-917093B96329}" type="parTrans" cxnId="{E289D66C-4B7C-4207-ADB5-2F66DDBC610F}">
      <dgm:prSet/>
      <dgm:spPr/>
      <dgm:t>
        <a:bodyPr/>
        <a:lstStyle/>
        <a:p>
          <a:endParaRPr lang="en-US"/>
        </a:p>
      </dgm:t>
    </dgm:pt>
    <dgm:pt modelId="{C6AC10AD-CD66-461D-95C5-1EF4774F16C1}" type="sibTrans" cxnId="{E289D66C-4B7C-4207-ADB5-2F66DDBC610F}">
      <dgm:prSet/>
      <dgm:spPr/>
      <dgm:t>
        <a:bodyPr/>
        <a:lstStyle/>
        <a:p>
          <a:endParaRPr lang="en-US"/>
        </a:p>
      </dgm:t>
    </dgm:pt>
    <dgm:pt modelId="{CF29C98E-2E5A-4C4B-9F0F-0CECAAEE39B0}" type="pres">
      <dgm:prSet presAssocID="{C674D1A2-E6BA-496B-9C17-001A2D555DC1}" presName="composite" presStyleCnt="0">
        <dgm:presLayoutVars>
          <dgm:chMax val="1"/>
          <dgm:dir val="rev"/>
          <dgm:resizeHandles val="exact"/>
        </dgm:presLayoutVars>
      </dgm:prSet>
      <dgm:spPr/>
    </dgm:pt>
    <dgm:pt modelId="{8A22FAB2-702B-4C69-84A6-817C9406C316}" type="pres">
      <dgm:prSet presAssocID="{C674D1A2-E6BA-496B-9C17-001A2D555DC1}" presName="radial" presStyleCnt="0">
        <dgm:presLayoutVars>
          <dgm:animLvl val="ctr"/>
        </dgm:presLayoutVars>
      </dgm:prSet>
      <dgm:spPr/>
    </dgm:pt>
    <dgm:pt modelId="{A90D9F14-0AE6-4FBB-89D0-B50F4418BF4C}" type="pres">
      <dgm:prSet presAssocID="{BAFEBBD0-6A5E-4C21-ACD7-D8B766CAAFD8}" presName="centerShape" presStyleLbl="vennNode1" presStyleIdx="0" presStyleCnt="1"/>
      <dgm:spPr/>
    </dgm:pt>
  </dgm:ptLst>
  <dgm:cxnLst>
    <dgm:cxn modelId="{E289D66C-4B7C-4207-ADB5-2F66DDBC610F}" srcId="{C674D1A2-E6BA-496B-9C17-001A2D555DC1}" destId="{BAFEBBD0-6A5E-4C21-ACD7-D8B766CAAFD8}" srcOrd="0" destOrd="0" parTransId="{9F308070-1D7B-437D-892F-917093B96329}" sibTransId="{C6AC10AD-CD66-461D-95C5-1EF4774F16C1}"/>
    <dgm:cxn modelId="{69EC1CD9-EB5E-4221-8E33-9120A4FDC416}" type="presOf" srcId="{C674D1A2-E6BA-496B-9C17-001A2D555DC1}" destId="{CF29C98E-2E5A-4C4B-9F0F-0CECAAEE39B0}" srcOrd="0" destOrd="0" presId="urn:microsoft.com/office/officeart/2005/8/layout/radial3"/>
    <dgm:cxn modelId="{968200E7-FFB7-4F90-BD43-19EFC9ED078E}" type="presOf" srcId="{BAFEBBD0-6A5E-4C21-ACD7-D8B766CAAFD8}" destId="{A90D9F14-0AE6-4FBB-89D0-B50F4418BF4C}" srcOrd="0" destOrd="0" presId="urn:microsoft.com/office/officeart/2005/8/layout/radial3"/>
    <dgm:cxn modelId="{1546EFB3-9426-4B5C-A85B-FDE8652CD5E4}" type="presParOf" srcId="{CF29C98E-2E5A-4C4B-9F0F-0CECAAEE39B0}" destId="{8A22FAB2-702B-4C69-84A6-817C9406C316}" srcOrd="0" destOrd="0" presId="urn:microsoft.com/office/officeart/2005/8/layout/radial3"/>
    <dgm:cxn modelId="{1045F18E-BB5F-4EEE-B73B-4E87D514A7DD}" type="presParOf" srcId="{8A22FAB2-702B-4C69-84A6-817C9406C316}" destId="{A90D9F14-0AE6-4FBB-89D0-B50F4418BF4C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D9F14-0AE6-4FBB-89D0-B50F4418BF4C}">
      <dsp:nvSpPr>
        <dsp:cNvPr id="0" name=""/>
        <dsp:cNvSpPr/>
      </dsp:nvSpPr>
      <dsp:spPr>
        <a:xfrm>
          <a:off x="1016000" y="0"/>
          <a:ext cx="4064000" cy="40640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Examples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of </a:t>
          </a:r>
          <a:r>
            <a:rPr lang="en-US" sz="4900" kern="1200" dirty="0">
              <a:solidFill>
                <a:srgbClr val="C00000"/>
              </a:solidFill>
            </a:rPr>
            <a:t>Operating System</a:t>
          </a:r>
        </a:p>
      </dsp:txBody>
      <dsp:txXfrm>
        <a:off x="1611159" y="595159"/>
        <a:ext cx="2873682" cy="2873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0788" y="5816047"/>
            <a:ext cx="573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Computer Application,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Unit-1  Introduction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Umesh.thoriya@darshan.ac.in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9714233355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Prof. Umesh </a:t>
            </a:r>
            <a:r>
              <a:rPr lang="en-US" dirty="0" err="1"/>
              <a:t>Thoriya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Operating System Concepts (OSC)</a:t>
            </a:r>
          </a:p>
          <a:p>
            <a:pPr lvl="0"/>
            <a:r>
              <a:rPr lang="en-IN" dirty="0"/>
              <a:t>2104CS502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3E2D4-8EF0-4736-9F4D-251CA9D52D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3B8C5-0908-476E-9DA2-324149B174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8153" y="557815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Bachelor of Computer Application</a:t>
            </a:r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solidFill>
            <a:srgbClr val="301B9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20" name="Hexagon 19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E457A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 flip="none" rotWithShape="1">
            <a:gsLst>
              <a:gs pos="0">
                <a:srgbClr val="1D568D">
                  <a:shade val="30000"/>
                  <a:satMod val="115000"/>
                </a:srgbClr>
              </a:gs>
              <a:gs pos="50000">
                <a:srgbClr val="1D568D">
                  <a:shade val="67500"/>
                  <a:satMod val="115000"/>
                </a:srgbClr>
              </a:gs>
              <a:gs pos="100000">
                <a:srgbClr val="1D568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 flip="none" rotWithShape="1">
            <a:gsLst>
              <a:gs pos="0">
                <a:srgbClr val="1D568D">
                  <a:shade val="30000"/>
                  <a:satMod val="115000"/>
                </a:srgbClr>
              </a:gs>
              <a:gs pos="50000">
                <a:srgbClr val="1D568D">
                  <a:shade val="67500"/>
                  <a:satMod val="115000"/>
                </a:srgbClr>
              </a:gs>
              <a:gs pos="100000">
                <a:srgbClr val="1D568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EC192ABF-B1AD-8CEB-1BE9-0332BE5F7CC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916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 flip="none" rotWithShape="1">
            <a:gsLst>
              <a:gs pos="0">
                <a:srgbClr val="0F487E">
                  <a:shade val="30000"/>
                  <a:satMod val="115000"/>
                </a:srgbClr>
              </a:gs>
              <a:gs pos="50000">
                <a:srgbClr val="0F487E">
                  <a:shade val="67500"/>
                  <a:satMod val="115000"/>
                </a:srgbClr>
              </a:gs>
              <a:gs pos="100000">
                <a:srgbClr val="0F487E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D7555D1F-B289-6744-0E77-FE02BC07C18E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9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1D3064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1D3064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1D306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Thoriya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Unit 01 – Introduction  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Thoriya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Unit 01 – Introduction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Thoriya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Unit 01 – Introduction 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Thoriya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Unit 01 – Introduction  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Thoriya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Unit 01 – Introduction 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3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012" y="1858288"/>
            <a:ext cx="8009323" cy="1224125"/>
          </a:xfrm>
        </p:spPr>
        <p:txBody>
          <a:bodyPr/>
          <a:lstStyle/>
          <a:p>
            <a:r>
              <a:rPr lang="en-US" dirty="0"/>
              <a:t>Unit – 01  Introduction</a:t>
            </a:r>
            <a:br>
              <a:rPr lang="en-US" sz="60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umesh.thoriya@darshan.ac.in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9714233355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Umesh Thoriya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Concepts (OSC)</a:t>
            </a:r>
          </a:p>
          <a:p>
            <a:r>
              <a:rPr lang="en-US" b="1" dirty="0"/>
              <a:t>2104CS502</a:t>
            </a: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8288" y="5560298"/>
            <a:ext cx="3735388" cy="290513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Bachelor of Computer Application</a:t>
            </a:r>
          </a:p>
        </p:txBody>
      </p:sp>
    </p:spTree>
    <p:extLst>
      <p:ext uri="{BB962C8B-B14F-4D97-AF65-F5344CB8AC3E}">
        <p14:creationId xmlns:p14="http://schemas.microsoft.com/office/powerpoint/2010/main" val="474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provides data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instructions</a:t>
            </a:r>
            <a:r>
              <a:rPr lang="en-US" dirty="0"/>
              <a:t> to the computer system. </a:t>
            </a:r>
          </a:p>
          <a:p>
            <a:r>
              <a:rPr lang="en-US" dirty="0"/>
              <a:t>Commonly used input devices are keyboard, mouse, magnetic tape etc.</a:t>
            </a:r>
          </a:p>
          <a:p>
            <a:r>
              <a:rPr lang="en-US" dirty="0"/>
              <a:t>Input unit performs following tasks: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Accept the data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instructions</a:t>
            </a:r>
            <a:r>
              <a:rPr lang="en-US" dirty="0"/>
              <a:t> from the outside environment.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Convert</a:t>
            </a:r>
            <a:r>
              <a:rPr lang="en-US" dirty="0"/>
              <a:t> it into </a:t>
            </a:r>
            <a:r>
              <a:rPr lang="en-US" dirty="0">
                <a:solidFill>
                  <a:schemeClr val="accent6"/>
                </a:solidFill>
              </a:rPr>
              <a:t>machine language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Supply the converted data </a:t>
            </a:r>
            <a:r>
              <a:rPr lang="en-US" dirty="0"/>
              <a:t>to computer system.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844987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80705" y="2382510"/>
            <a:ext cx="970151" cy="87405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3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connects the internal system </a:t>
            </a:r>
            <a:r>
              <a:rPr lang="en-US" dirty="0"/>
              <a:t>of a computer </a:t>
            </a:r>
            <a:r>
              <a:rPr lang="en-US" b="1" dirty="0">
                <a:solidFill>
                  <a:schemeClr val="accent6"/>
                </a:solidFill>
              </a:rPr>
              <a:t>to the external environment</a:t>
            </a:r>
            <a:r>
              <a:rPr lang="en-US" dirty="0"/>
              <a:t>. 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provides the results </a:t>
            </a:r>
            <a:r>
              <a:rPr lang="en-US" dirty="0"/>
              <a:t>of any computation, or instructions to the outside world. </a:t>
            </a:r>
          </a:p>
          <a:p>
            <a:r>
              <a:rPr lang="en-US" dirty="0"/>
              <a:t>Some output devices are printers, monitor etc.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769831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93549" y="2380129"/>
            <a:ext cx="970151" cy="87405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This unit </a:t>
            </a:r>
            <a:r>
              <a:rPr lang="en-US" b="1" dirty="0">
                <a:solidFill>
                  <a:schemeClr val="accent6"/>
                </a:solidFill>
              </a:rPr>
              <a:t>holds the data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instructions</a:t>
            </a:r>
            <a:r>
              <a:rPr lang="en-US" dirty="0"/>
              <a:t>. </a:t>
            </a:r>
          </a:p>
          <a:p>
            <a:r>
              <a:rPr lang="en-US" dirty="0"/>
              <a:t>It also </a:t>
            </a:r>
            <a:r>
              <a:rPr lang="en-US" b="1" dirty="0">
                <a:solidFill>
                  <a:schemeClr val="accent6"/>
                </a:solidFill>
              </a:rPr>
              <a:t>stores the intermediate results </a:t>
            </a:r>
            <a:r>
              <a:rPr lang="en-US" dirty="0"/>
              <a:t>before these are sent to the output devices. </a:t>
            </a:r>
          </a:p>
          <a:p>
            <a:r>
              <a:rPr lang="en-US" dirty="0"/>
              <a:t>It also </a:t>
            </a:r>
            <a:r>
              <a:rPr lang="en-US" b="1" dirty="0">
                <a:solidFill>
                  <a:schemeClr val="accent6"/>
                </a:solidFill>
              </a:rPr>
              <a:t>stores the data for later use</a:t>
            </a:r>
            <a:r>
              <a:rPr lang="en-US" dirty="0"/>
              <a:t>.</a:t>
            </a:r>
          </a:p>
          <a:p>
            <a:r>
              <a:rPr lang="en-US" dirty="0"/>
              <a:t>The storage unit of a computer system can be divided into two categories:</a:t>
            </a:r>
          </a:p>
          <a:p>
            <a:pPr lvl="1"/>
            <a:r>
              <a:rPr lang="en-US" dirty="0"/>
              <a:t>Primary Storage</a:t>
            </a:r>
          </a:p>
          <a:p>
            <a:pPr lvl="1"/>
            <a:r>
              <a:rPr lang="en-US" dirty="0"/>
              <a:t>Secondary Storage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844987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84996" y="4485030"/>
            <a:ext cx="2642345" cy="530723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storage (memory) vs Secondary storage (memory)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31761" y="900138"/>
          <a:ext cx="11795760" cy="63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Primary storage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Secondary storage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31761" y="1535135"/>
          <a:ext cx="1179576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Examples: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RAM, ROM, Cache memory, PROM, EPROM, Registers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etc.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Examples: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Hard Disk, Floppy Disk, Magnetic Tapes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etc.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31761" y="2363092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GB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</a:t>
                      </a:r>
                      <a:r>
                        <a:rPr lang="en-GB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temporary</a:t>
                      </a:r>
                      <a:r>
                        <a:rPr lang="en-GB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GB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volatile</a:t>
                      </a:r>
                      <a:r>
                        <a:rPr lang="en-GB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</a:t>
                      </a:r>
                      <a:r>
                        <a:rPr lang="en-GB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permanent</a:t>
                      </a:r>
                      <a:r>
                        <a:rPr lang="en-GB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GB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Non-volatile</a:t>
                      </a:r>
                      <a:r>
                        <a:rPr lang="en-GB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31761" y="2908089"/>
          <a:ext cx="1179576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memory is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directly accessible by Processor/CPU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Secondary memory is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not directly accessible by the CPU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31761" y="3736046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memory devices are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expensive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Secondary memory devices are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cheaper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31761" y="4281043"/>
          <a:ext cx="1179576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memory devices used for primary memory are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semiconductor memories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secondary memory devices are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magnetic and optical memories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31761" y="5108998"/>
          <a:ext cx="1179576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Primary memory is also known as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Main memory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Internal memory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Secondary memory is also known as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External memory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Auxiliary memory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75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(Central Processing Unit)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Arithmetic Logical Unit and Control Unit are together known as CPU</a:t>
            </a:r>
            <a:r>
              <a:rPr lang="en-US" dirty="0"/>
              <a:t>. </a:t>
            </a:r>
          </a:p>
          <a:p>
            <a:r>
              <a:rPr lang="en-US" dirty="0"/>
              <a:t>CPU is the </a:t>
            </a:r>
            <a:r>
              <a:rPr lang="en-US" b="1" dirty="0">
                <a:solidFill>
                  <a:schemeClr val="accent6"/>
                </a:solidFill>
              </a:rPr>
              <a:t>brain</a:t>
            </a:r>
            <a:r>
              <a:rPr lang="en-US" dirty="0"/>
              <a:t> of computer system. </a:t>
            </a:r>
          </a:p>
          <a:p>
            <a:r>
              <a:rPr lang="en-US" dirty="0"/>
              <a:t>It performs following tasks:</a:t>
            </a:r>
          </a:p>
          <a:p>
            <a:pPr lvl="1"/>
            <a:r>
              <a:rPr lang="en-US" dirty="0"/>
              <a:t>performs all operations.</a:t>
            </a:r>
          </a:p>
          <a:p>
            <a:pPr lvl="1"/>
            <a:r>
              <a:rPr lang="en-US" dirty="0"/>
              <a:t>takes all decisions.</a:t>
            </a:r>
          </a:p>
          <a:p>
            <a:pPr lvl="1"/>
            <a:r>
              <a:rPr lang="en-US" dirty="0"/>
              <a:t>controls all the units of computer.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844987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84996" y="1119530"/>
            <a:ext cx="2640103" cy="295717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(Arithmetic Logical Unit)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All the </a:t>
            </a:r>
            <a:r>
              <a:rPr lang="en-US" b="1" dirty="0">
                <a:solidFill>
                  <a:schemeClr val="accent6"/>
                </a:solidFill>
              </a:rPr>
              <a:t>calculations</a:t>
            </a:r>
            <a:r>
              <a:rPr lang="en-US" dirty="0"/>
              <a:t> are performed in ALU of the computer system. </a:t>
            </a:r>
          </a:p>
          <a:p>
            <a:r>
              <a:rPr lang="en-US" dirty="0"/>
              <a:t>The ALU can </a:t>
            </a:r>
            <a:r>
              <a:rPr lang="en-US" b="1" dirty="0">
                <a:solidFill>
                  <a:schemeClr val="accent6"/>
                </a:solidFill>
              </a:rPr>
              <a:t>perform basic operations </a:t>
            </a:r>
            <a:r>
              <a:rPr lang="en-US" dirty="0"/>
              <a:t>such as addition, subtraction, division, multiplication etc. </a:t>
            </a:r>
          </a:p>
          <a:p>
            <a:r>
              <a:rPr lang="en-US" dirty="0"/>
              <a:t>Whenever calculations are required, the </a:t>
            </a:r>
            <a:r>
              <a:rPr lang="en-US" b="1" dirty="0">
                <a:solidFill>
                  <a:schemeClr val="accent6"/>
                </a:solidFill>
              </a:rPr>
              <a:t>control unit transfers the data from storage unit to ALU</a:t>
            </a:r>
            <a:r>
              <a:rPr lang="en-US" dirty="0"/>
              <a:t>. </a:t>
            </a:r>
          </a:p>
          <a:p>
            <a:r>
              <a:rPr lang="en-US" dirty="0"/>
              <a:t>When the operations are done, the result is transferred back to the storage unit.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844987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79977" y="2286000"/>
            <a:ext cx="2299448" cy="61856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6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 (Control Unit)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583819" cy="5590565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controls all other units</a:t>
            </a:r>
            <a:r>
              <a:rPr lang="en-US" dirty="0"/>
              <a:t> of the computer. 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controls the flow of data and instructions</a:t>
            </a:r>
            <a:r>
              <a:rPr lang="en-US" dirty="0"/>
              <a:t> to and from the storage unit to ALU. </a:t>
            </a:r>
          </a:p>
          <a:p>
            <a:r>
              <a:rPr lang="en-US" dirty="0"/>
              <a:t>Thus it is also known as central nervous system of the computer.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5844987" y="863444"/>
            <a:ext cx="6347013" cy="44240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79977" y="1559862"/>
            <a:ext cx="2299448" cy="61856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7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What is Operating System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1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Operating System (OS)?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System consists of various hardware's such as</a:t>
            </a:r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316">
            <a:off x="760613" y="1708008"/>
            <a:ext cx="1844675" cy="16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96" y="3972440"/>
            <a:ext cx="182623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61711" y="3341512"/>
            <a:ext cx="124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Processor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157119" y="3341512"/>
            <a:ext cx="83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759727" y="3341512"/>
            <a:ext cx="19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Keyboard &amp; Mouse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110757" y="5412537"/>
            <a:ext cx="114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 Disk	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5080496" y="5412537"/>
            <a:ext cx="99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Monitor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9294533" y="5412537"/>
            <a:ext cx="92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Printer</a:t>
            </a:r>
            <a:endParaRPr lang="en-I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792" y="2132537"/>
            <a:ext cx="3272552" cy="7752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859" y="1977229"/>
            <a:ext cx="2587707" cy="1085850"/>
          </a:xfrm>
          <a:prstGeom prst="rect">
            <a:avLst/>
          </a:prstGeom>
        </p:spPr>
      </p:pic>
      <p:pic>
        <p:nvPicPr>
          <p:cNvPr id="19" name="Picture 12" descr="Image result for hard disk driv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36" y="3972440"/>
            <a:ext cx="184882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Image result for displa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2"/>
          <a:stretch/>
        </p:blipFill>
        <p:spPr bwMode="auto">
          <a:xfrm>
            <a:off x="4770457" y="3972440"/>
            <a:ext cx="161122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92205" y="5890012"/>
            <a:ext cx="566928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Who manages (controls) these hardwares??? </a:t>
            </a:r>
            <a:endParaRPr lang="en-IN" sz="2400" b="1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4514" y="5797679"/>
            <a:ext cx="2468880" cy="553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Operating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System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Operating System (OS) is a </a:t>
            </a:r>
            <a:r>
              <a:rPr lang="en-US" b="1" dirty="0">
                <a:solidFill>
                  <a:schemeClr val="accent6"/>
                </a:solidFill>
              </a:rPr>
              <a:t>collection of software </a:t>
            </a:r>
            <a:r>
              <a:rPr lang="en-US" dirty="0"/>
              <a:t>that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manages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hardware resources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provides various service </a:t>
            </a:r>
            <a:r>
              <a:rPr lang="en-US" dirty="0"/>
              <a:t>to the users</a:t>
            </a:r>
          </a:p>
        </p:txBody>
      </p:sp>
    </p:spTree>
    <p:extLst>
      <p:ext uri="{BB962C8B-B14F-4D97-AF65-F5344CB8AC3E}">
        <p14:creationId xmlns:p14="http://schemas.microsoft.com/office/powerpoint/2010/main" val="18912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Computer system overview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Operating System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Roles of Operating System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Objectives / Goals of Operating System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Operating Systems (OS)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Types of Operating Systems (OS)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System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Operating Systems (OS)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Multiprogramming v/s Multiprocessing v/s Multitasking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Time Sharing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653548" y="15180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32" y="1111623"/>
            <a:ext cx="122026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48" y="3825863"/>
            <a:ext cx="1080000" cy="129393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8" descr="C:\Users\GNWEBSOFT\Desktop\ubuntu_logo (1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32" y="4997823"/>
            <a:ext cx="1078652" cy="1080000"/>
          </a:xfrm>
          <a:prstGeom prst="ellips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t="15993" r="26975" b="13452"/>
          <a:stretch/>
        </p:blipFill>
        <p:spPr bwMode="auto">
          <a:xfrm>
            <a:off x="3303976" y="3825863"/>
            <a:ext cx="120960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548" y="2076823"/>
            <a:ext cx="1200000" cy="1080000"/>
          </a:xfrm>
          <a:prstGeom prst="ellipse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14" descr="C:\Users\GNWEBSOFT\Desktop\585px-MacOS-Logo.svg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3" r="12825" b="29915"/>
          <a:stretch/>
        </p:blipFill>
        <p:spPr bwMode="auto">
          <a:xfrm>
            <a:off x="3339348" y="2071743"/>
            <a:ext cx="1174228" cy="1080000"/>
          </a:xfrm>
          <a:prstGeom prst="ellips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OS lies? (Interaction of OS &amp; Hardware)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158309" cy="5590565"/>
          </a:xfrm>
        </p:spPr>
        <p:txBody>
          <a:bodyPr/>
          <a:lstStyle/>
          <a:p>
            <a:r>
              <a:rPr lang="en-US" dirty="0"/>
              <a:t>OS </a:t>
            </a:r>
            <a:r>
              <a:rPr lang="en-US" b="1" dirty="0">
                <a:solidFill>
                  <a:schemeClr val="accent6"/>
                </a:solidFill>
              </a:rPr>
              <a:t>lies between hardware and user program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acts as an intermediary </a:t>
            </a:r>
            <a:r>
              <a:rPr lang="en-US" dirty="0"/>
              <a:t>between the user and the hardware.</a:t>
            </a:r>
          </a:p>
          <a:p>
            <a:r>
              <a:rPr lang="en-US" dirty="0"/>
              <a:t>Modes of operation of computer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Kernel Mode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complete access </a:t>
            </a:r>
            <a:r>
              <a:rPr lang="en-US" dirty="0"/>
              <a:t>to all the hardware</a:t>
            </a:r>
          </a:p>
          <a:p>
            <a:pPr lvl="1"/>
            <a:r>
              <a:rPr lang="en-US" dirty="0"/>
              <a:t>can </a:t>
            </a:r>
            <a:r>
              <a:rPr lang="en-US" b="1" dirty="0">
                <a:solidFill>
                  <a:schemeClr val="accent6"/>
                </a:solidFill>
              </a:rPr>
              <a:t>execute any instruction </a:t>
            </a:r>
            <a:r>
              <a:rPr lang="en-US" dirty="0"/>
              <a:t>that a machine is capable of executing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high privileged </a:t>
            </a:r>
            <a:r>
              <a:rPr lang="en-US" dirty="0"/>
              <a:t>(rights)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User Mode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limited access </a:t>
            </a:r>
            <a:r>
              <a:rPr lang="en-US" dirty="0"/>
              <a:t>to limited hardware</a:t>
            </a:r>
          </a:p>
          <a:p>
            <a:pPr lvl="1"/>
            <a:r>
              <a:rPr lang="en-US" dirty="0"/>
              <a:t>can </a:t>
            </a:r>
            <a:r>
              <a:rPr lang="en-US" b="1" dirty="0">
                <a:solidFill>
                  <a:schemeClr val="accent6"/>
                </a:solidFill>
              </a:rPr>
              <a:t>execute only subset (few) </a:t>
            </a:r>
            <a:r>
              <a:rPr lang="en-US" dirty="0"/>
              <a:t>of the machine instructions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accent6"/>
                </a:solidFill>
              </a:rPr>
              <a:t>less privileged</a:t>
            </a:r>
            <a:r>
              <a:rPr lang="en-US" dirty="0"/>
              <a:t> (rights)</a:t>
            </a:r>
          </a:p>
        </p:txBody>
      </p:sp>
      <p:pic>
        <p:nvPicPr>
          <p:cNvPr id="3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788" y="96669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7721852" y="2656892"/>
            <a:ext cx="3497480" cy="55245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976238" y="2736544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9241999" y="272543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0500650" y="273479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694854" y="1739834"/>
            <a:ext cx="952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Web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browser</a:t>
            </a:r>
          </a:p>
        </p:txBody>
      </p:sp>
      <p:cxnSp>
        <p:nvCxnSpPr>
          <p:cNvPr id="37" name="Straight Arrow Connector 36"/>
          <p:cNvCxnSpPr>
            <a:endCxn id="33" idx="0"/>
          </p:cNvCxnSpPr>
          <p:nvPr/>
        </p:nvCxnSpPr>
        <p:spPr>
          <a:xfrm flipH="1">
            <a:off x="8170977" y="2330146"/>
            <a:ext cx="3388" cy="4063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9047994" y="174276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E-mail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reader</a:t>
            </a:r>
          </a:p>
        </p:txBody>
      </p:sp>
      <p:cxnSp>
        <p:nvCxnSpPr>
          <p:cNvPr id="39" name="Straight Arrow Connector 38"/>
          <p:cNvCxnSpPr>
            <a:endCxn id="34" idx="0"/>
          </p:cNvCxnSpPr>
          <p:nvPr/>
        </p:nvCxnSpPr>
        <p:spPr>
          <a:xfrm flipH="1">
            <a:off x="9436738" y="2337097"/>
            <a:ext cx="5183" cy="38834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10236095" y="1753203"/>
            <a:ext cx="96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Music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player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0719705" y="2354702"/>
            <a:ext cx="683" cy="3813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7721852" y="3202181"/>
            <a:ext cx="3497480" cy="55245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User Program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721852" y="3754630"/>
            <a:ext cx="3497480" cy="70249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Operating System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21852" y="4457127"/>
            <a:ext cx="3497480" cy="657664"/>
          </a:xfrm>
          <a:prstGeom prst="rect">
            <a:avLst/>
          </a:prstGeom>
          <a:solidFill>
            <a:sysClr val="window" lastClr="FFFFFF">
              <a:lumMod val="50000"/>
              <a:lumOff val="50000"/>
            </a:sys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7492665" y="2656892"/>
            <a:ext cx="202809" cy="1795269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Left Brace 45"/>
          <p:cNvSpPr/>
          <p:nvPr/>
        </p:nvSpPr>
        <p:spPr>
          <a:xfrm>
            <a:off x="7492665" y="4471369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14093" y="3371849"/>
            <a:ext cx="102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Software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496075" y="4610819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Hardware</a:t>
            </a:r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521" y="4623770"/>
            <a:ext cx="40884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mage result for ra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10205759" y="4644770"/>
            <a:ext cx="94040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Image result for dis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565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Image result for keyboard mou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365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Image result for disp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765" y="462258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2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965" y="4641493"/>
            <a:ext cx="47932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eft Brace 56"/>
          <p:cNvSpPr/>
          <p:nvPr/>
        </p:nvSpPr>
        <p:spPr>
          <a:xfrm flipH="1">
            <a:off x="11253302" y="2656892"/>
            <a:ext cx="202809" cy="1097280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Left Brace 57"/>
          <p:cNvSpPr/>
          <p:nvPr/>
        </p:nvSpPr>
        <p:spPr>
          <a:xfrm flipH="1">
            <a:off x="11253302" y="3788744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431608" y="2879142"/>
            <a:ext cx="696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1399547" y="3793077"/>
            <a:ext cx="76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Kernel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30040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/>
      <p:bldP spid="38" grpId="0"/>
      <p:bldP spid="40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7" grpId="0" animBg="1"/>
      <p:bldP spid="58" grpId="0" animBg="1"/>
      <p:bldP spid="59" grpId="0"/>
      <p:bldP spid="6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 How switch occur?</a:t>
            </a:r>
          </a:p>
        </p:txBody>
      </p:sp>
      <p:pic>
        <p:nvPicPr>
          <p:cNvPr id="3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20" y="96669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616884" y="2656892"/>
            <a:ext cx="3497480" cy="55245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871270" y="2736544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37031" y="272543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395682" y="2734798"/>
            <a:ext cx="389478" cy="389478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89886" y="1739834"/>
            <a:ext cx="952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Web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browser</a:t>
            </a:r>
          </a:p>
        </p:txBody>
      </p:sp>
      <p:cxnSp>
        <p:nvCxnSpPr>
          <p:cNvPr id="37" name="Straight Arrow Connector 36"/>
          <p:cNvCxnSpPr>
            <a:endCxn id="33" idx="0"/>
          </p:cNvCxnSpPr>
          <p:nvPr/>
        </p:nvCxnSpPr>
        <p:spPr>
          <a:xfrm flipH="1">
            <a:off x="2066009" y="2330146"/>
            <a:ext cx="3388" cy="4063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2943026" y="174276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E-mail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reader</a:t>
            </a:r>
          </a:p>
        </p:txBody>
      </p:sp>
      <p:cxnSp>
        <p:nvCxnSpPr>
          <p:cNvPr id="39" name="Straight Arrow Connector 38"/>
          <p:cNvCxnSpPr>
            <a:endCxn id="34" idx="0"/>
          </p:cNvCxnSpPr>
          <p:nvPr/>
        </p:nvCxnSpPr>
        <p:spPr>
          <a:xfrm flipH="1">
            <a:off x="3331770" y="2337097"/>
            <a:ext cx="5183" cy="38834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4131127" y="1753203"/>
            <a:ext cx="96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Music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player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614737" y="2354702"/>
            <a:ext cx="683" cy="3813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1616884" y="3202181"/>
            <a:ext cx="3497480" cy="55245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User Program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16884" y="3754630"/>
            <a:ext cx="3497480" cy="70249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Operating System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616884" y="4457127"/>
            <a:ext cx="3497480" cy="657664"/>
          </a:xfrm>
          <a:prstGeom prst="rect">
            <a:avLst/>
          </a:prstGeom>
          <a:solidFill>
            <a:sysClr val="window" lastClr="FFFFFF">
              <a:lumMod val="50000"/>
              <a:lumOff val="50000"/>
            </a:sys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1387697" y="2656892"/>
            <a:ext cx="202809" cy="1795269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Left Brace 45"/>
          <p:cNvSpPr/>
          <p:nvPr/>
        </p:nvSpPr>
        <p:spPr>
          <a:xfrm>
            <a:off x="1387697" y="4471369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9125" y="3371849"/>
            <a:ext cx="102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Software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1107" y="4610819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+mj-lt"/>
              </a:rPr>
              <a:t>Hardware</a:t>
            </a:r>
          </a:p>
        </p:txBody>
      </p:sp>
      <p:pic>
        <p:nvPicPr>
          <p:cNvPr id="49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53" y="4623770"/>
            <a:ext cx="40884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mage result for ra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0" b="30339"/>
          <a:stretch/>
        </p:blipFill>
        <p:spPr bwMode="auto">
          <a:xfrm>
            <a:off x="4100791" y="4644770"/>
            <a:ext cx="94040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Image result for dis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97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Image result for keyboard mou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97" y="46237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Image result for disp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97" y="462258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2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97" y="4641493"/>
            <a:ext cx="47932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eft Brace 56"/>
          <p:cNvSpPr/>
          <p:nvPr/>
        </p:nvSpPr>
        <p:spPr>
          <a:xfrm flipH="1">
            <a:off x="5148334" y="2656892"/>
            <a:ext cx="202809" cy="1097280"/>
          </a:xfrm>
          <a:prstGeom prst="leftBrace">
            <a:avLst>
              <a:gd name="adj1" fmla="val 51643"/>
              <a:gd name="adj2" fmla="val 50000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Left Brace 57"/>
          <p:cNvSpPr/>
          <p:nvPr/>
        </p:nvSpPr>
        <p:spPr>
          <a:xfrm flipH="1">
            <a:off x="5148334" y="3788744"/>
            <a:ext cx="202810" cy="643421"/>
          </a:xfrm>
          <a:prstGeom prst="leftBrace">
            <a:avLst>
              <a:gd name="adj1" fmla="val 28426"/>
              <a:gd name="adj2" fmla="val 51159"/>
            </a:avLst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26640" y="2879142"/>
            <a:ext cx="696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294579" y="3793077"/>
            <a:ext cx="76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Kernel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Mode</a:t>
            </a:r>
          </a:p>
        </p:txBody>
      </p:sp>
      <p:sp>
        <p:nvSpPr>
          <p:cNvPr id="67" name="Rounded Rectangular Callout 66"/>
          <p:cNvSpPr/>
          <p:nvPr/>
        </p:nvSpPr>
        <p:spPr>
          <a:xfrm>
            <a:off x="6651812" y="1841004"/>
            <a:ext cx="4023360" cy="914400"/>
          </a:xfrm>
          <a:prstGeom prst="wedgeRoundRectCallout">
            <a:avLst>
              <a:gd name="adj1" fmla="val -69847"/>
              <a:gd name="adj2" fmla="val 9787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User is writing program in C.</a:t>
            </a:r>
          </a:p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Once finish writing will execute it.</a:t>
            </a:r>
          </a:p>
        </p:txBody>
      </p:sp>
      <p:sp>
        <p:nvSpPr>
          <p:cNvPr id="68" name="Rounded Rectangular Callout 67"/>
          <p:cNvSpPr/>
          <p:nvPr/>
        </p:nvSpPr>
        <p:spPr>
          <a:xfrm>
            <a:off x="6651812" y="3779473"/>
            <a:ext cx="4023360" cy="914400"/>
          </a:xfrm>
          <a:prstGeom prst="wedgeRoundRectCallout">
            <a:avLst>
              <a:gd name="adj1" fmla="val -69498"/>
              <a:gd name="adj2" fmla="val -1331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+mj-lt"/>
              </a:rPr>
              <a:t>To execute this program</a:t>
            </a:r>
          </a:p>
          <a:p>
            <a:pPr marL="971550" lvl="2" indent="-457200" algn="just"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Load program into RAM</a:t>
            </a:r>
          </a:p>
          <a:p>
            <a:pPr marL="971550" lvl="2" indent="-457200" algn="just"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Program is executed by processor</a:t>
            </a:r>
          </a:p>
        </p:txBody>
      </p:sp>
      <p:sp>
        <p:nvSpPr>
          <p:cNvPr id="69" name="Flowchart: Process 68"/>
          <p:cNvSpPr/>
          <p:nvPr/>
        </p:nvSpPr>
        <p:spPr>
          <a:xfrm>
            <a:off x="7794812" y="2978246"/>
            <a:ext cx="2576139" cy="576280"/>
          </a:xfrm>
          <a:prstGeom prst="flowChartProcess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user-mode program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performs trap instruction</a:t>
            </a:r>
          </a:p>
        </p:txBody>
      </p:sp>
      <p:sp>
        <p:nvSpPr>
          <p:cNvPr id="70" name="Down Arrow 69"/>
          <p:cNvSpPr/>
          <p:nvPr/>
        </p:nvSpPr>
        <p:spPr>
          <a:xfrm>
            <a:off x="7490012" y="2936689"/>
            <a:ext cx="304800" cy="82296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Roles of Operating System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08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896713" cy="5590565"/>
          </a:xfrm>
        </p:spPr>
        <p:txBody>
          <a:bodyPr/>
          <a:lstStyle/>
          <a:p>
            <a:r>
              <a:rPr lang="en-US" dirty="0"/>
              <a:t>The architecture of a computer is difficult to program</a:t>
            </a:r>
          </a:p>
          <a:p>
            <a:pPr lvl="1"/>
            <a:r>
              <a:rPr lang="en-US" dirty="0"/>
              <a:t>Architecture (instruction set, memory organization, I/O, bus structure) of most of computer at the machine level language is primitive and awkward to program.</a:t>
            </a:r>
          </a:p>
          <a:p>
            <a:pPr lvl="1"/>
            <a:r>
              <a:rPr lang="en-US" dirty="0"/>
              <a:t>Example: If </a:t>
            </a:r>
            <a:r>
              <a:rPr lang="en-US" b="1" dirty="0">
                <a:solidFill>
                  <a:schemeClr val="accent6"/>
                </a:solidFill>
              </a:rPr>
              <a:t>user want to read from floppy or hard disk</a:t>
            </a:r>
            <a:r>
              <a:rPr lang="en-US" dirty="0"/>
              <a:t>:</a:t>
            </a:r>
          </a:p>
        </p:txBody>
      </p:sp>
      <p:pic>
        <p:nvPicPr>
          <p:cNvPr id="55" name="Picture 14" descr="Image result for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63" y="8634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8382000" y="1218408"/>
            <a:ext cx="802105" cy="107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41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944278" cy="5590565"/>
          </a:xfrm>
        </p:spPr>
        <p:txBody>
          <a:bodyPr/>
          <a:lstStyle/>
          <a:p>
            <a:r>
              <a:rPr lang="en-US" dirty="0"/>
              <a:t>Example: If </a:t>
            </a:r>
            <a:r>
              <a:rPr lang="en-US" b="1" dirty="0">
                <a:solidFill>
                  <a:schemeClr val="accent6"/>
                </a:solidFill>
              </a:rPr>
              <a:t>user want to read from floppy or hard disk</a:t>
            </a:r>
            <a:r>
              <a:rPr lang="en-US" dirty="0"/>
              <a:t>:</a:t>
            </a:r>
          </a:p>
        </p:txBody>
      </p:sp>
      <p:pic>
        <p:nvPicPr>
          <p:cNvPr id="6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Image result for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erson icon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310" y="3151094"/>
            <a:ext cx="958243" cy="22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rved Right Arrow 8"/>
          <p:cNvSpPr/>
          <p:nvPr/>
        </p:nvSpPr>
        <p:spPr>
          <a:xfrm rot="5400000">
            <a:off x="6689381" y="1931927"/>
            <a:ext cx="506506" cy="294484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5029199" y="1703294"/>
            <a:ext cx="4038600" cy="1188720"/>
          </a:xfrm>
          <a:prstGeom prst="wedgeRoundRectCallout">
            <a:avLst>
              <a:gd name="adj1" fmla="val 4391"/>
              <a:gd name="adj2" fmla="val 7232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User has to write command and address to the disk controller and then initiate the I/O.</a:t>
            </a:r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4726635" y="5402204"/>
            <a:ext cx="945592" cy="83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2256858" y="2525452"/>
            <a:ext cx="2438400" cy="968542"/>
          </a:xfrm>
          <a:prstGeom prst="wedgeEllipseCallout">
            <a:avLst>
              <a:gd name="adj1" fmla="val 47456"/>
              <a:gd name="adj2" fmla="val 73114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Disk Controller</a:t>
            </a:r>
          </a:p>
        </p:txBody>
      </p:sp>
    </p:spTree>
    <p:extLst>
      <p:ext uri="{BB962C8B-B14F-4D97-AF65-F5344CB8AC3E}">
        <p14:creationId xmlns:p14="http://schemas.microsoft.com/office/powerpoint/2010/main" val="226785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2" t="2797" r="3374" b="18881"/>
          <a:stretch/>
        </p:blipFill>
        <p:spPr bwMode="auto">
          <a:xfrm>
            <a:off x="3349711" y="3151094"/>
            <a:ext cx="345893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3400875" y="5553400"/>
            <a:ext cx="818148" cy="7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rved Right Arrow 7"/>
          <p:cNvSpPr/>
          <p:nvPr/>
        </p:nvSpPr>
        <p:spPr>
          <a:xfrm rot="5400000">
            <a:off x="3019554" y="1865219"/>
            <a:ext cx="609600" cy="272415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1148174" y="1423894"/>
            <a:ext cx="4724400" cy="1188720"/>
          </a:xfrm>
          <a:prstGeom prst="wedgeRoundRectCallout">
            <a:avLst>
              <a:gd name="adj1" fmla="val 1566"/>
              <a:gd name="adj2" fmla="val 7687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The disk controller will find the requested data in the disk and fetch it from disk to disk controller buffer.</a:t>
            </a:r>
          </a:p>
        </p:txBody>
      </p:sp>
      <p:sp>
        <p:nvSpPr>
          <p:cNvPr id="10" name="Curved Right Arrow 9"/>
          <p:cNvSpPr/>
          <p:nvPr/>
        </p:nvSpPr>
        <p:spPr>
          <a:xfrm rot="5400000">
            <a:off x="6381556" y="1975361"/>
            <a:ext cx="609600" cy="2846765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995833" y="1423894"/>
            <a:ext cx="3887755" cy="1188720"/>
          </a:xfrm>
          <a:prstGeom prst="wedgeRoundRectCallout">
            <a:avLst>
              <a:gd name="adj1" fmla="val -3193"/>
              <a:gd name="adj2" fmla="val 11045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User has to check the status of disk controller operation where it has finished or not.</a:t>
            </a:r>
          </a:p>
        </p:txBody>
      </p:sp>
    </p:spTree>
    <p:extLst>
      <p:ext uri="{BB962C8B-B14F-4D97-AF65-F5344CB8AC3E}">
        <p14:creationId xmlns:p14="http://schemas.microsoft.com/office/powerpoint/2010/main" val="6853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8" t="7000" r="29042" b="5000"/>
          <a:stretch/>
        </p:blipFill>
        <p:spPr bwMode="auto">
          <a:xfrm>
            <a:off x="4040841" y="3284547"/>
            <a:ext cx="165215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hard dis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3857" r="9731" b="4684"/>
          <a:stretch/>
        </p:blipFill>
        <p:spPr bwMode="auto">
          <a:xfrm>
            <a:off x="1295400" y="3532094"/>
            <a:ext cx="2049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1779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5978" r="9775" b="16353"/>
          <a:stretch/>
        </p:blipFill>
        <p:spPr bwMode="auto">
          <a:xfrm>
            <a:off x="3400875" y="5553400"/>
            <a:ext cx="818148" cy="7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1205619" y="1570044"/>
            <a:ext cx="4724400" cy="1188720"/>
          </a:xfrm>
          <a:prstGeom prst="wedgeRoundRectCallout">
            <a:avLst>
              <a:gd name="adj1" fmla="val -24486"/>
              <a:gd name="adj2" fmla="val 12172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just"/>
            <a:r>
              <a:rPr lang="en-IN" sz="2000" dirty="0">
                <a:solidFill>
                  <a:schemeClr val="tx1"/>
                </a:solidFill>
              </a:rPr>
              <a:t>If success, the data from disk controller buffer should be moved to main memory (to the application buffer).</a:t>
            </a:r>
          </a:p>
        </p:txBody>
      </p:sp>
      <p:sp>
        <p:nvSpPr>
          <p:cNvPr id="9" name="Curved Right Arrow 8"/>
          <p:cNvSpPr/>
          <p:nvPr/>
        </p:nvSpPr>
        <p:spPr>
          <a:xfrm rot="17634627">
            <a:off x="2550727" y="5311521"/>
            <a:ext cx="830028" cy="1406860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Curved Right Arrow 9"/>
          <p:cNvSpPr/>
          <p:nvPr/>
        </p:nvSpPr>
        <p:spPr>
          <a:xfrm rot="14459690">
            <a:off x="5341945" y="3747938"/>
            <a:ext cx="695630" cy="3723016"/>
          </a:xfrm>
          <a:prstGeom prst="curvedRightArrow">
            <a:avLst/>
          </a:prstGeom>
          <a:solidFill>
            <a:schemeClr val="accent6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Extended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users will have to do these messy details: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program will be very difficult to write and quite long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program will be hardware dependent</a:t>
            </a:r>
            <a:r>
              <a:rPr lang="en-US" dirty="0"/>
              <a:t>.</a:t>
            </a:r>
          </a:p>
          <a:p>
            <a:r>
              <a:rPr lang="en-US" dirty="0"/>
              <a:t>User </a:t>
            </a:r>
            <a:r>
              <a:rPr lang="en-US" b="1" dirty="0">
                <a:solidFill>
                  <a:schemeClr val="accent6"/>
                </a:solidFill>
              </a:rPr>
              <a:t>don’t want to be involved in programming </a:t>
            </a:r>
            <a:r>
              <a:rPr lang="en-US" dirty="0"/>
              <a:t>of storage devices.</a:t>
            </a:r>
          </a:p>
          <a:p>
            <a:r>
              <a:rPr lang="en-US" dirty="0"/>
              <a:t>Therefore, an </a:t>
            </a:r>
            <a:r>
              <a:rPr lang="en-US" b="1" dirty="0">
                <a:solidFill>
                  <a:schemeClr val="accent6"/>
                </a:solidFill>
              </a:rPr>
              <a:t>OS provides a set of basic commands </a:t>
            </a:r>
            <a:r>
              <a:rPr lang="en-US" dirty="0"/>
              <a:t>or instructions to perform various operations such as read, write, modify, save or close.</a:t>
            </a:r>
          </a:p>
          <a:p>
            <a:r>
              <a:rPr lang="en-US" dirty="0"/>
              <a:t>Dealing with these command is easier than directly dealing with hardware.</a:t>
            </a:r>
          </a:p>
          <a:p>
            <a:r>
              <a:rPr lang="en-US" dirty="0"/>
              <a:t>Operating system </a:t>
            </a:r>
            <a:r>
              <a:rPr lang="en-US" b="1" dirty="0">
                <a:solidFill>
                  <a:schemeClr val="accent6"/>
                </a:solidFill>
              </a:rPr>
              <a:t>hides the complexity of hardware </a:t>
            </a:r>
            <a:r>
              <a:rPr lang="en-US" dirty="0"/>
              <a:t>and present a </a:t>
            </a:r>
            <a:r>
              <a:rPr lang="en-US" b="1" dirty="0">
                <a:solidFill>
                  <a:schemeClr val="accent6"/>
                </a:solidFill>
              </a:rPr>
              <a:t>beautiful interface </a:t>
            </a:r>
            <a:r>
              <a:rPr lang="en-US" dirty="0"/>
              <a:t>to the users.</a:t>
            </a:r>
          </a:p>
        </p:txBody>
      </p:sp>
    </p:spTree>
    <p:extLst>
      <p:ext uri="{BB962C8B-B14F-4D97-AF65-F5344CB8AC3E}">
        <p14:creationId xmlns:p14="http://schemas.microsoft.com/office/powerpoint/2010/main" val="10362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138761" cy="5590565"/>
          </a:xfrm>
        </p:spPr>
        <p:txBody>
          <a:bodyPr/>
          <a:lstStyle/>
          <a:p>
            <a:r>
              <a:rPr lang="en-US" dirty="0"/>
              <a:t>There are lots of resources in computer system</a:t>
            </a:r>
          </a:p>
          <a:p>
            <a:pPr lvl="1"/>
            <a:r>
              <a:rPr lang="en-US" dirty="0"/>
              <a:t>CPU (Processor)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I/O devices such as hard disk, mouse, keyboard, printer, scanner etc.</a:t>
            </a:r>
          </a:p>
          <a:p>
            <a:r>
              <a:rPr lang="en-US" dirty="0"/>
              <a:t>If a computer system is used by </a:t>
            </a:r>
            <a:r>
              <a:rPr lang="en-US" b="1" dirty="0">
                <a:solidFill>
                  <a:schemeClr val="accent6"/>
                </a:solidFill>
              </a:rPr>
              <a:t>multiple applications (or users)</a:t>
            </a:r>
            <a:r>
              <a:rPr lang="en-US" dirty="0"/>
              <a:t>, then they will </a:t>
            </a:r>
            <a:r>
              <a:rPr lang="en-US" b="1" dirty="0">
                <a:solidFill>
                  <a:schemeClr val="accent6"/>
                </a:solidFill>
              </a:rPr>
              <a:t>compete for these resources</a:t>
            </a:r>
            <a:r>
              <a:rPr lang="en-US" dirty="0"/>
              <a:t>.</a:t>
            </a:r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996" y="970185"/>
            <a:ext cx="33594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Computer system overview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7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resources are allocated fairly </a:t>
            </a:r>
            <a:r>
              <a:rPr lang="en-US" dirty="0"/>
              <a:t>(equally)</a:t>
            </a: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09640" y="2037724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3143250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4218841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5330373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3" y="317590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5" name="Straight Connector 54"/>
          <p:cNvCxnSpPr>
            <a:endCxn id="50" idx="1"/>
          </p:cNvCxnSpPr>
          <p:nvPr/>
        </p:nvCxnSpPr>
        <p:spPr>
          <a:xfrm flipV="1">
            <a:off x="2566640" y="2577724"/>
            <a:ext cx="1143000" cy="166974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1" idx="1"/>
          </p:cNvCxnSpPr>
          <p:nvPr/>
        </p:nvCxnSpPr>
        <p:spPr>
          <a:xfrm flipV="1">
            <a:off x="2566640" y="3683250"/>
            <a:ext cx="1167160" cy="5407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2" idx="1"/>
          </p:cNvCxnSpPr>
          <p:nvPr/>
        </p:nvCxnSpPr>
        <p:spPr>
          <a:xfrm>
            <a:off x="2566640" y="4218841"/>
            <a:ext cx="1167160" cy="54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3" idx="1"/>
          </p:cNvCxnSpPr>
          <p:nvPr/>
        </p:nvCxnSpPr>
        <p:spPr>
          <a:xfrm>
            <a:off x="2566640" y="4218841"/>
            <a:ext cx="1167160" cy="165153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850900" y="2393058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50900" y="3498584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850900" y="4574175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42730" y="5685707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63" name="Rounded Rectangular Callout 62"/>
          <p:cNvSpPr/>
          <p:nvPr/>
        </p:nvSpPr>
        <p:spPr>
          <a:xfrm>
            <a:off x="5520866" y="220980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50 lines</a:t>
            </a:r>
          </a:p>
        </p:txBody>
      </p:sp>
      <p:sp>
        <p:nvSpPr>
          <p:cNvPr id="64" name="Rounded Rectangular Callout 63"/>
          <p:cNvSpPr/>
          <p:nvPr/>
        </p:nvSpPr>
        <p:spPr>
          <a:xfrm>
            <a:off x="5520866" y="332091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20 lines</a:t>
            </a:r>
          </a:p>
        </p:txBody>
      </p:sp>
      <p:sp>
        <p:nvSpPr>
          <p:cNvPr id="65" name="Rounded Rectangular Callout 64"/>
          <p:cNvSpPr/>
          <p:nvPr/>
        </p:nvSpPr>
        <p:spPr>
          <a:xfrm>
            <a:off x="5520866" y="4390917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66" name="Rounded Rectangular Callout 65"/>
          <p:cNvSpPr/>
          <p:nvPr/>
        </p:nvSpPr>
        <p:spPr>
          <a:xfrm>
            <a:off x="5520866" y="5499166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972214" y="2832730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10 lines of P1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972214" y="3929883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20 lines of P1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2558915" y="2575343"/>
            <a:ext cx="1143000" cy="166974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574606" y="4221667"/>
            <a:ext cx="1157281" cy="5347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66640" y="4224048"/>
            <a:ext cx="1167160" cy="164632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566640" y="3683250"/>
            <a:ext cx="1167160" cy="54238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resources are protected from cross-access</a:t>
            </a:r>
            <a:r>
              <a:rPr lang="en-US" dirty="0"/>
              <a:t>.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09640" y="2037724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3143250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4218841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9449" r="7958" b="7793"/>
          <a:stretch/>
        </p:blipFill>
        <p:spPr bwMode="auto">
          <a:xfrm>
            <a:off x="3733800" y="5330373"/>
            <a:ext cx="108864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3" y="317590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Straight Connector 31"/>
          <p:cNvCxnSpPr>
            <a:endCxn id="27" idx="1"/>
          </p:cNvCxnSpPr>
          <p:nvPr/>
        </p:nvCxnSpPr>
        <p:spPr>
          <a:xfrm flipV="1">
            <a:off x="2566640" y="2577724"/>
            <a:ext cx="1143000" cy="166974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8" idx="1"/>
          </p:cNvCxnSpPr>
          <p:nvPr/>
        </p:nvCxnSpPr>
        <p:spPr>
          <a:xfrm flipV="1">
            <a:off x="2566640" y="3683250"/>
            <a:ext cx="1167160" cy="5407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9" idx="1"/>
          </p:cNvCxnSpPr>
          <p:nvPr/>
        </p:nvCxnSpPr>
        <p:spPr>
          <a:xfrm>
            <a:off x="2566640" y="4218841"/>
            <a:ext cx="1167160" cy="54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0" idx="1"/>
          </p:cNvCxnSpPr>
          <p:nvPr/>
        </p:nvCxnSpPr>
        <p:spPr>
          <a:xfrm>
            <a:off x="2566640" y="4218841"/>
            <a:ext cx="1167160" cy="165153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50900" y="2393058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50900" y="3498584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50900" y="4574175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42730" y="5685707"/>
            <a:ext cx="511560" cy="369332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5520866" y="220980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50 lines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5520866" y="3320910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20 lines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520866" y="4390917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5520866" y="5499166"/>
            <a:ext cx="2556334" cy="552590"/>
          </a:xfrm>
          <a:prstGeom prst="wedgeRoundRectCallout">
            <a:avLst>
              <a:gd name="adj1" fmla="val -58306"/>
              <a:gd name="adj2" fmla="val 48710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Wants to print 15 lines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972214" y="2832730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10 lines of P1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972214" y="3929883"/>
            <a:ext cx="3485986" cy="4135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printing 20 lines of P1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573775" y="4226651"/>
            <a:ext cx="1157281" cy="53479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Multiply 49"/>
          <p:cNvSpPr/>
          <p:nvPr/>
        </p:nvSpPr>
        <p:spPr>
          <a:xfrm>
            <a:off x="3200400" y="4247470"/>
            <a:ext cx="381000" cy="696037"/>
          </a:xfrm>
          <a:prstGeom prst="mathMultiply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579664" y="2561697"/>
            <a:ext cx="1143000" cy="16697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allocate these resources to the various applications so that: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Access to the resources is synchronized </a:t>
            </a:r>
            <a:r>
              <a:rPr lang="en-US" dirty="0"/>
              <a:t>so that operations are correct and consistent</a:t>
            </a:r>
          </a:p>
          <a:p>
            <a:pPr lvl="1"/>
            <a:r>
              <a:rPr lang="en-US" dirty="0"/>
              <a:t>Example: If we write a program to calculate below in C language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057400" y="4038600"/>
            <a:ext cx="448056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541372" y="3498600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P1</a:t>
            </a:r>
          </a:p>
        </p:txBody>
      </p:sp>
      <p:sp>
        <p:nvSpPr>
          <p:cNvPr id="53" name="Oval 52"/>
          <p:cNvSpPr/>
          <p:nvPr/>
        </p:nvSpPr>
        <p:spPr>
          <a:xfrm>
            <a:off x="3446848" y="3498600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P2</a:t>
            </a:r>
          </a:p>
        </p:txBody>
      </p:sp>
      <p:sp>
        <p:nvSpPr>
          <p:cNvPr id="54" name="Oval 53"/>
          <p:cNvSpPr/>
          <p:nvPr/>
        </p:nvSpPr>
        <p:spPr>
          <a:xfrm>
            <a:off x="4352324" y="3497666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55" name="Oval 54"/>
          <p:cNvSpPr/>
          <p:nvPr/>
        </p:nvSpPr>
        <p:spPr>
          <a:xfrm>
            <a:off x="5257801" y="3500590"/>
            <a:ext cx="540000" cy="5400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P4</a:t>
            </a:r>
          </a:p>
        </p:txBody>
      </p:sp>
      <p:sp>
        <p:nvSpPr>
          <p:cNvPr id="56" name="Oval 55"/>
          <p:cNvSpPr/>
          <p:nvPr/>
        </p:nvSpPr>
        <p:spPr>
          <a:xfrm>
            <a:off x="4352324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5257801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8" name="Oval 57"/>
          <p:cNvSpPr/>
          <p:nvPr/>
        </p:nvSpPr>
        <p:spPr>
          <a:xfrm>
            <a:off x="2541372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9" name="Oval 58"/>
          <p:cNvSpPr/>
          <p:nvPr/>
        </p:nvSpPr>
        <p:spPr>
          <a:xfrm>
            <a:off x="3446848" y="4191000"/>
            <a:ext cx="540000" cy="54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60" name="Multiply 59"/>
          <p:cNvSpPr/>
          <p:nvPr/>
        </p:nvSpPr>
        <p:spPr>
          <a:xfrm>
            <a:off x="7229158" y="3623234"/>
            <a:ext cx="703110" cy="82786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17072" y="2789182"/>
            <a:ext cx="50147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000" dirty="0">
                <a:solidFill>
                  <a:schemeClr val="accent6"/>
                </a:solidFill>
              </a:rPr>
              <a:t>7 + 9 – 6 * 4 / 2 = 4 </a:t>
            </a:r>
            <a:endParaRPr lang="en-US" sz="50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0752" y="3652945"/>
            <a:ext cx="742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chemeClr val="accent6"/>
                </a:solidFill>
              </a:rPr>
              <a:t>20</a:t>
            </a:r>
            <a:endParaRPr lang="en-US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 animBg="1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job of OS to </a:t>
            </a:r>
            <a:r>
              <a:rPr lang="en-US" b="1" dirty="0">
                <a:solidFill>
                  <a:schemeClr val="accent6"/>
                </a:solidFill>
              </a:rPr>
              <a:t>proper allocate these resources to the various applications </a:t>
            </a:r>
            <a:r>
              <a:rPr lang="en-US" dirty="0"/>
              <a:t>so that: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Deadlock are detected, resolved and avoided</a:t>
            </a:r>
            <a:r>
              <a:rPr lang="en-US" dirty="0"/>
              <a:t>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79309"/>
            <a:ext cx="6180823" cy="354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4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– sharing resources in two different ways: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time sharing/multiplexing</a:t>
            </a:r>
            <a:r>
              <a:rPr lang="en-US" dirty="0"/>
              <a:t>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CPU</a:t>
            </a:r>
            <a:r>
              <a:rPr lang="en-US" dirty="0"/>
              <a:t>) </a:t>
            </a:r>
          </a:p>
        </p:txBody>
      </p:sp>
      <p:pic>
        <p:nvPicPr>
          <p:cNvPr id="5" name="Picture 4" descr="http://atastypixel.com/blog/wp-content/uploads/2016/06/Schedul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5" y="1831420"/>
            <a:ext cx="8785226" cy="261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9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as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– sharing resources in two different ways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space sharing/multiplexing</a:t>
            </a:r>
            <a:r>
              <a:rPr lang="en-US" dirty="0"/>
              <a:t>.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Memory</a:t>
            </a:r>
            <a:r>
              <a:rPr lang="en-US" dirty="0"/>
              <a:t>)</a:t>
            </a:r>
          </a:p>
        </p:txBody>
      </p:sp>
      <p:pic>
        <p:nvPicPr>
          <p:cNvPr id="6" name="Picture 2" descr="Image result for main memory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63" y="1837071"/>
            <a:ext cx="8810790" cy="14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93679" y="1833283"/>
            <a:ext cx="1655536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1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9215" y="1833283"/>
            <a:ext cx="2873828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</a:p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636199" y="1833595"/>
            <a:ext cx="2047874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</a:p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84074" y="1833596"/>
            <a:ext cx="2194832" cy="115358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Empty Space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1884" y="3273220"/>
            <a:ext cx="2267095" cy="523220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2800" dirty="0"/>
              <a:t>Main Memory</a:t>
            </a:r>
          </a:p>
        </p:txBody>
      </p:sp>
      <p:cxnSp>
        <p:nvCxnSpPr>
          <p:cNvPr id="12" name="Curved Connector 11"/>
          <p:cNvCxnSpPr>
            <a:stCxn id="11" idx="1"/>
          </p:cNvCxnSpPr>
          <p:nvPr/>
        </p:nvCxnSpPr>
        <p:spPr>
          <a:xfrm rot="10800000">
            <a:off x="1867700" y="3211826"/>
            <a:ext cx="2674185" cy="323004"/>
          </a:xfrm>
          <a:prstGeom prst="curvedConnector3">
            <a:avLst>
              <a:gd name="adj1" fmla="val 979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1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1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01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Objectives / Goals of Operating System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08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/ Goals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computer system </a:t>
            </a:r>
            <a:r>
              <a:rPr lang="en-US" b="1" dirty="0">
                <a:solidFill>
                  <a:schemeClr val="accent6"/>
                </a:solidFill>
              </a:rPr>
              <a:t>convenient to use in an efficient manner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Hide the details of the hardware </a:t>
            </a:r>
            <a:r>
              <a:rPr lang="en-US" dirty="0"/>
              <a:t>resources from the users.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Provide</a:t>
            </a:r>
            <a:r>
              <a:rPr lang="en-US" dirty="0"/>
              <a:t> users a </a:t>
            </a:r>
            <a:r>
              <a:rPr lang="en-US" b="1" dirty="0">
                <a:solidFill>
                  <a:schemeClr val="accent6"/>
                </a:solidFill>
              </a:rPr>
              <a:t>convenient interface </a:t>
            </a:r>
            <a:r>
              <a:rPr lang="en-US" dirty="0"/>
              <a:t>to use the computer system.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Act as an intermediary </a:t>
            </a:r>
            <a:r>
              <a:rPr lang="en-US" dirty="0"/>
              <a:t>between the </a:t>
            </a:r>
            <a:r>
              <a:rPr lang="en-US" b="1" dirty="0">
                <a:solidFill>
                  <a:schemeClr val="accent6"/>
                </a:solidFill>
              </a:rPr>
              <a:t>hardware and its users</a:t>
            </a:r>
            <a:r>
              <a:rPr lang="en-US" dirty="0"/>
              <a:t>, making it easier for the users to access and use other resources.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Manage the resources </a:t>
            </a:r>
            <a:r>
              <a:rPr lang="en-US" dirty="0"/>
              <a:t>of a computer system.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Keep track </a:t>
            </a:r>
            <a:r>
              <a:rPr lang="en-US" dirty="0"/>
              <a:t>of who is using which resource, granting resource requests, and mediating conflicting requests from different programs and users.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Provide efficient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fair sharing of resources </a:t>
            </a:r>
            <a:r>
              <a:rPr lang="en-US" dirty="0"/>
              <a:t>among users and programs.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864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Operating Systems (OS)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78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Definition of Operating System</a:t>
            </a:r>
          </a:p>
          <a:p>
            <a:endParaRPr lang="en-US" dirty="0"/>
          </a:p>
          <a:p>
            <a:r>
              <a:rPr lang="en-US" dirty="0"/>
              <a:t>An Operating System (OS) is a collection of software that </a:t>
            </a:r>
          </a:p>
          <a:p>
            <a:pPr lvl="1"/>
            <a:r>
              <a:rPr lang="en-US" dirty="0"/>
              <a:t>manages hardware resources</a:t>
            </a:r>
          </a:p>
          <a:p>
            <a:pPr lvl="1"/>
            <a:r>
              <a:rPr lang="en-US" dirty="0"/>
              <a:t>provides various service to the users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3483391"/>
            <a:ext cx="4361329" cy="41625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which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3" t="32298" r="18402" b="35252"/>
          <a:stretch/>
        </p:blipFill>
        <p:spPr bwMode="auto">
          <a:xfrm>
            <a:off x="4894729" y="4127958"/>
            <a:ext cx="2985248" cy="10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elements of computer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455464" y="1668972"/>
            <a:ext cx="1769283" cy="1123495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grpSp>
        <p:nvGrpSpPr>
          <p:cNvPr id="24" name="Group 23"/>
          <p:cNvGrpSpPr/>
          <p:nvPr/>
        </p:nvGrpSpPr>
        <p:grpSpPr>
          <a:xfrm>
            <a:off x="1652051" y="1855730"/>
            <a:ext cx="1769283" cy="1123495"/>
            <a:chOff x="1263395" y="491558"/>
            <a:chExt cx="1769283" cy="1123495"/>
          </a:xfrm>
        </p:grpSpPr>
        <p:sp>
          <p:nvSpPr>
            <p:cNvPr id="25" name="Rounded Rectangle 24"/>
            <p:cNvSpPr/>
            <p:nvPr/>
          </p:nvSpPr>
          <p:spPr>
            <a:xfrm>
              <a:off x="1263395" y="491558"/>
              <a:ext cx="1769283" cy="1123495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/>
          </p:spPr>
        </p:sp>
        <p:sp>
          <p:nvSpPr>
            <p:cNvPr id="26" name="Rounded Rectangle 5"/>
            <p:cNvSpPr/>
            <p:nvPr/>
          </p:nvSpPr>
          <p:spPr>
            <a:xfrm>
              <a:off x="1296301" y="524464"/>
              <a:ext cx="1703471" cy="10576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marR="0" lvl="0" indent="0" algn="ctr" defTabSz="12001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8064A2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Processor</a:t>
              </a:r>
            </a:p>
          </p:txBody>
        </p:sp>
      </p:grpSp>
      <p:sp>
        <p:nvSpPr>
          <p:cNvPr id="27" name="Rounded Rectangle 26"/>
          <p:cNvSpPr/>
          <p:nvPr/>
        </p:nvSpPr>
        <p:spPr>
          <a:xfrm>
            <a:off x="1455464" y="3840671"/>
            <a:ext cx="1769283" cy="1123495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grpSp>
        <p:nvGrpSpPr>
          <p:cNvPr id="28" name="Group 27"/>
          <p:cNvGrpSpPr/>
          <p:nvPr/>
        </p:nvGrpSpPr>
        <p:grpSpPr>
          <a:xfrm>
            <a:off x="1652051" y="4027429"/>
            <a:ext cx="1769283" cy="1123495"/>
            <a:chOff x="1415787" y="2701361"/>
            <a:chExt cx="1769283" cy="1123495"/>
          </a:xfrm>
        </p:grpSpPr>
        <p:sp>
          <p:nvSpPr>
            <p:cNvPr id="29" name="Rounded Rectangle 28"/>
            <p:cNvSpPr/>
            <p:nvPr/>
          </p:nvSpPr>
          <p:spPr>
            <a:xfrm>
              <a:off x="1415787" y="2701361"/>
              <a:ext cx="1769283" cy="1123495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/>
          </p:spPr>
        </p:sp>
        <p:sp>
          <p:nvSpPr>
            <p:cNvPr id="30" name="Rounded Rectangle 8"/>
            <p:cNvSpPr/>
            <p:nvPr/>
          </p:nvSpPr>
          <p:spPr>
            <a:xfrm>
              <a:off x="1448693" y="2734267"/>
              <a:ext cx="1703471" cy="10576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marR="0" lvl="0" indent="0" algn="ctr" defTabSz="12001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8064A2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Memory</a:t>
              </a: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5684564" y="1668972"/>
            <a:ext cx="1769283" cy="1123495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grpSp>
        <p:nvGrpSpPr>
          <p:cNvPr id="32" name="Group 31"/>
          <p:cNvGrpSpPr/>
          <p:nvPr/>
        </p:nvGrpSpPr>
        <p:grpSpPr>
          <a:xfrm>
            <a:off x="5881151" y="1855730"/>
            <a:ext cx="1769283" cy="1123495"/>
            <a:chOff x="5454393" y="415363"/>
            <a:chExt cx="1769283" cy="1123495"/>
          </a:xfrm>
        </p:grpSpPr>
        <p:sp>
          <p:nvSpPr>
            <p:cNvPr id="33" name="Rounded Rectangle 32"/>
            <p:cNvSpPr/>
            <p:nvPr/>
          </p:nvSpPr>
          <p:spPr>
            <a:xfrm>
              <a:off x="5454393" y="415363"/>
              <a:ext cx="1769283" cy="1123495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/>
          </p:spPr>
        </p:sp>
        <p:sp>
          <p:nvSpPr>
            <p:cNvPr id="34" name="Rounded Rectangle 11"/>
            <p:cNvSpPr/>
            <p:nvPr/>
          </p:nvSpPr>
          <p:spPr>
            <a:xfrm>
              <a:off x="5487299" y="448269"/>
              <a:ext cx="1703471" cy="10576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marR="0" lvl="0" indent="0" algn="ctr" defTabSz="12001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8064A2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I/O Modules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5684564" y="3840671"/>
            <a:ext cx="1769283" cy="1123495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grpSp>
        <p:nvGrpSpPr>
          <p:cNvPr id="36" name="Group 35"/>
          <p:cNvGrpSpPr/>
          <p:nvPr/>
        </p:nvGrpSpPr>
        <p:grpSpPr>
          <a:xfrm>
            <a:off x="5881151" y="4027429"/>
            <a:ext cx="1769283" cy="1123495"/>
            <a:chOff x="5682989" y="2548959"/>
            <a:chExt cx="1769283" cy="1123495"/>
          </a:xfrm>
        </p:grpSpPr>
        <p:sp>
          <p:nvSpPr>
            <p:cNvPr id="37" name="Rounded Rectangle 36"/>
            <p:cNvSpPr/>
            <p:nvPr/>
          </p:nvSpPr>
          <p:spPr>
            <a:xfrm>
              <a:off x="5682989" y="2548959"/>
              <a:ext cx="1769283" cy="1123495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4F81BD">
                  <a:hueOff val="0"/>
                  <a:satOff val="0"/>
                  <a:lumOff val="0"/>
                  <a:alphaOff val="0"/>
                  <a:shade val="95000"/>
                  <a:satMod val="105000"/>
                </a:srgbClr>
              </a:solidFill>
              <a:prstDash val="solid"/>
            </a:ln>
            <a:effectLst/>
          </p:spPr>
        </p:sp>
        <p:sp>
          <p:nvSpPr>
            <p:cNvPr id="38" name="Rounded Rectangle 14"/>
            <p:cNvSpPr/>
            <p:nvPr/>
          </p:nvSpPr>
          <p:spPr>
            <a:xfrm>
              <a:off x="5715895" y="2581865"/>
              <a:ext cx="1703471" cy="10576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marR="0" lvl="0" indent="0" algn="ctr" defTabSz="12001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8064A2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System Bus</a:t>
              </a:r>
            </a:p>
          </p:txBody>
        </p:sp>
      </p:grpSp>
      <p:pic>
        <p:nvPicPr>
          <p:cNvPr id="39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760662"/>
            <a:ext cx="1981200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39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Program development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provides editors and debuggers </a:t>
            </a:r>
            <a:r>
              <a:rPr lang="en-US" dirty="0"/>
              <a:t>to assist (help) the programmer in creating programs. </a:t>
            </a:r>
            <a:endParaRPr lang="en-I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44" y="1743636"/>
            <a:ext cx="6467368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704886" y="6499676"/>
            <a:ext cx="630936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704886" y="6111691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Exercise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1803815" y="6102803"/>
          <a:ext cx="530352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30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Give the name of any five code editor for windows?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2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Program execution</a:t>
            </a:r>
          </a:p>
          <a:p>
            <a:pPr lvl="1"/>
            <a:r>
              <a:rPr lang="en-US" dirty="0"/>
              <a:t>Following tasks need to be perform to execute a program: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Instructions and data </a:t>
            </a:r>
            <a:r>
              <a:rPr lang="en-US" dirty="0"/>
              <a:t>must be </a:t>
            </a:r>
            <a:r>
              <a:rPr lang="en-US" dirty="0">
                <a:solidFill>
                  <a:schemeClr val="accent6"/>
                </a:solidFill>
              </a:rPr>
              <a:t>loaded</a:t>
            </a:r>
            <a:r>
              <a:rPr lang="en-US" dirty="0"/>
              <a:t> into </a:t>
            </a:r>
            <a:r>
              <a:rPr lang="en-US" dirty="0">
                <a:solidFill>
                  <a:schemeClr val="accent6"/>
                </a:solidFill>
              </a:rPr>
              <a:t>main memory</a:t>
            </a:r>
            <a:r>
              <a:rPr lang="en-US" dirty="0"/>
              <a:t>.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I/O devices and files </a:t>
            </a:r>
            <a:r>
              <a:rPr lang="en-US" dirty="0"/>
              <a:t>must be </a:t>
            </a:r>
            <a:r>
              <a:rPr lang="en-US" dirty="0">
                <a:solidFill>
                  <a:schemeClr val="accent6"/>
                </a:solidFill>
              </a:rPr>
              <a:t>initialized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handles all these duties for the user.</a:t>
            </a:r>
            <a:endParaRPr lang="en-IN" dirty="0"/>
          </a:p>
        </p:txBody>
      </p:sp>
      <p:pic>
        <p:nvPicPr>
          <p:cNvPr id="12" name="Picture 2" descr="Image result for program execution 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721429"/>
            <a:ext cx="8640000" cy="352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12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98961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Access to I/O devices (Resource allocation)</a:t>
            </a:r>
          </a:p>
          <a:p>
            <a:pPr lvl="1"/>
            <a:r>
              <a:rPr lang="en-US" dirty="0"/>
              <a:t>A running program may require I/O, which may involve file or an I/O device.</a:t>
            </a:r>
          </a:p>
          <a:p>
            <a:pPr lvl="1"/>
            <a:r>
              <a:rPr lang="en-US" dirty="0"/>
              <a:t>For efficiency and protection, users cannot control I/O devices directly.</a:t>
            </a:r>
          </a:p>
          <a:p>
            <a:pPr lvl="1"/>
            <a:r>
              <a:rPr lang="en-US" dirty="0"/>
              <a:t>Therefore, the </a:t>
            </a:r>
            <a:r>
              <a:rPr lang="en-US" dirty="0">
                <a:solidFill>
                  <a:schemeClr val="accent6"/>
                </a:solidFill>
              </a:rPr>
              <a:t>OS controls these I/O devices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provides to program</a:t>
            </a:r>
            <a:r>
              <a:rPr lang="en-US" dirty="0"/>
              <a:t> as per requirement.</a:t>
            </a:r>
            <a:endParaRPr lang="en-I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57" y="966243"/>
            <a:ext cx="47244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8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959219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Memory management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manages memory </a:t>
            </a:r>
            <a:r>
              <a:rPr lang="en-US" dirty="0"/>
              <a:t>hierarchy.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keeps the track </a:t>
            </a:r>
            <a:r>
              <a:rPr lang="en-US" dirty="0"/>
              <a:t>of which part of memory area in use and free memory.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allocates memory </a:t>
            </a:r>
            <a:r>
              <a:rPr lang="en-US" dirty="0"/>
              <a:t>to program when they need it.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de-allocate the memory </a:t>
            </a:r>
            <a:r>
              <a:rPr lang="en-US" dirty="0"/>
              <a:t>when the program finish execution.</a:t>
            </a:r>
            <a:endParaRPr lang="en-IN" dirty="0"/>
          </a:p>
        </p:txBody>
      </p:sp>
      <p:sp>
        <p:nvSpPr>
          <p:cNvPr id="6" name="Flowchart: Process 5"/>
          <p:cNvSpPr/>
          <p:nvPr/>
        </p:nvSpPr>
        <p:spPr>
          <a:xfrm>
            <a:off x="1487714" y="2859314"/>
            <a:ext cx="6324600" cy="1600200"/>
          </a:xfrm>
          <a:prstGeom prst="flowChartProcess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6" idx="0"/>
            <a:endCxn id="6" idx="2"/>
          </p:cNvCxnSpPr>
          <p:nvPr/>
        </p:nvCxnSpPr>
        <p:spPr>
          <a:xfrm>
            <a:off x="46500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2883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11714" y="2859314"/>
            <a:ext cx="0" cy="1600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487964" y="4688113"/>
            <a:ext cx="685800" cy="6858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1" name="Oval 10"/>
          <p:cNvSpPr/>
          <p:nvPr/>
        </p:nvSpPr>
        <p:spPr>
          <a:xfrm>
            <a:off x="1868714" y="3316514"/>
            <a:ext cx="685800" cy="6858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94448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0.00144 -0.2002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7851676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Controlled access to file</a:t>
            </a:r>
          </a:p>
          <a:p>
            <a:pPr lvl="1"/>
            <a:r>
              <a:rPr lang="en-US" dirty="0"/>
              <a:t>In case of file access, </a:t>
            </a:r>
            <a:r>
              <a:rPr lang="en-US" dirty="0">
                <a:solidFill>
                  <a:schemeClr val="accent6"/>
                </a:solidFill>
              </a:rPr>
              <a:t>OS provides a directory hierarchy </a:t>
            </a:r>
            <a:r>
              <a:rPr lang="en-US" dirty="0"/>
              <a:t>for easy access and management of file.</a:t>
            </a:r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chemeClr val="accent6"/>
                </a:solidFill>
              </a:rPr>
              <a:t>provides various file handling commands </a:t>
            </a:r>
            <a:r>
              <a:rPr lang="en-US" dirty="0"/>
              <a:t>using which user can easily read, write and modify file.</a:t>
            </a:r>
            <a:endParaRPr lang="en-IN" dirty="0"/>
          </a:p>
        </p:txBody>
      </p:sp>
      <p:pic>
        <p:nvPicPr>
          <p:cNvPr id="12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13296"/>
          <a:stretch/>
        </p:blipFill>
        <p:spPr bwMode="auto">
          <a:xfrm>
            <a:off x="7982858" y="863444"/>
            <a:ext cx="4020457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06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/>
              <a:t>Communication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multitasking</a:t>
            </a:r>
            <a:r>
              <a:rPr lang="en-US" dirty="0"/>
              <a:t> environment, the </a:t>
            </a:r>
            <a:r>
              <a:rPr lang="en-US" dirty="0">
                <a:solidFill>
                  <a:schemeClr val="accent6"/>
                </a:solidFill>
              </a:rPr>
              <a:t>processes need to communicate with each other </a:t>
            </a:r>
            <a:r>
              <a:rPr lang="en-US" dirty="0"/>
              <a:t>and to exchange their information.</a:t>
            </a:r>
          </a:p>
          <a:p>
            <a:pPr lvl="1"/>
            <a:r>
              <a:rPr lang="en-US" dirty="0"/>
              <a:t>Operating system </a:t>
            </a:r>
            <a:r>
              <a:rPr lang="en-US" dirty="0">
                <a:solidFill>
                  <a:schemeClr val="accent6"/>
                </a:solidFill>
              </a:rPr>
              <a:t>performs the communication among various types of processes </a:t>
            </a:r>
            <a:r>
              <a:rPr lang="en-US" dirty="0"/>
              <a:t>in the form of shared memory.</a:t>
            </a:r>
            <a:endParaRPr lang="en-IN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54" y="2456543"/>
            <a:ext cx="561290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81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Error detection and response</a:t>
            </a:r>
          </a:p>
          <a:p>
            <a:pPr lvl="1"/>
            <a:r>
              <a:rPr lang="en-US" dirty="0"/>
              <a:t>An error may occur in CPU, in I/O devices or in the memory hardware. </a:t>
            </a:r>
          </a:p>
          <a:p>
            <a:pPr lvl="1"/>
            <a:r>
              <a:rPr lang="en-US" dirty="0"/>
              <a:t>Following are the major activities of an operating system with respect to error handling −</a:t>
            </a:r>
          </a:p>
          <a:p>
            <a:pPr lvl="2"/>
            <a:r>
              <a:rPr lang="en-US" dirty="0"/>
              <a:t>The OS </a:t>
            </a:r>
            <a:r>
              <a:rPr lang="en-US" dirty="0">
                <a:solidFill>
                  <a:schemeClr val="accent6"/>
                </a:solidFill>
              </a:rPr>
              <a:t>constantly checks for possible errors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The OS </a:t>
            </a:r>
            <a:r>
              <a:rPr lang="en-US" dirty="0">
                <a:solidFill>
                  <a:schemeClr val="accent6"/>
                </a:solidFill>
              </a:rPr>
              <a:t>takes an appropriate action </a:t>
            </a:r>
            <a:r>
              <a:rPr lang="en-US" dirty="0"/>
              <a:t>to ensure correct and consistent computing.</a:t>
            </a:r>
            <a:endParaRPr lang="en-IN" dirty="0"/>
          </a:p>
        </p:txBody>
      </p:sp>
      <p:pic>
        <p:nvPicPr>
          <p:cNvPr id="6" name="Picture 2" descr="Image result for err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09" y="2739571"/>
            <a:ext cx="43021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rinter not available ms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52" y="2739571"/>
            <a:ext cx="2657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US" dirty="0"/>
              <a:t>Accounting</a:t>
            </a:r>
          </a:p>
          <a:p>
            <a:pPr lvl="1"/>
            <a:r>
              <a:rPr lang="en-US" dirty="0"/>
              <a:t>Keeping a </a:t>
            </a:r>
            <a:r>
              <a:rPr lang="en-US" dirty="0">
                <a:solidFill>
                  <a:schemeClr val="accent6"/>
                </a:solidFill>
              </a:rPr>
              <a:t>track of which users are using how much and what kinds of computer resources </a:t>
            </a:r>
            <a:r>
              <a:rPr lang="en-US" dirty="0"/>
              <a:t>can be used for accounting or simply for accumulating usage statistics.</a:t>
            </a:r>
          </a:p>
          <a:p>
            <a:pPr lvl="1"/>
            <a:r>
              <a:rPr lang="en-US" dirty="0"/>
              <a:t>Usage </a:t>
            </a:r>
            <a:r>
              <a:rPr lang="en-US" dirty="0">
                <a:solidFill>
                  <a:schemeClr val="accent6"/>
                </a:solidFill>
              </a:rPr>
              <a:t>statistics is used to reconfigure the system to improve computing services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8" name="Picture 3" descr="C:\Users\GNWEBSOFT\Desktop\silhouette multise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1" y="2420257"/>
            <a:ext cx="5619611" cy="33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0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/ Functions / Tasks of Operating System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IN" dirty="0"/>
              <a:t>Protection &amp; Security</a:t>
            </a:r>
          </a:p>
          <a:p>
            <a:pPr lvl="1"/>
            <a:r>
              <a:rPr lang="en-US" dirty="0"/>
              <a:t>Protection involves ensuring that </a:t>
            </a:r>
            <a:r>
              <a:rPr lang="en-US" dirty="0">
                <a:solidFill>
                  <a:schemeClr val="accent6"/>
                </a:solidFill>
              </a:rPr>
              <a:t>all accesses to system resources is controlled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 </a:t>
            </a:r>
            <a:r>
              <a:rPr lang="en-US" dirty="0">
                <a:solidFill>
                  <a:schemeClr val="accent6"/>
                </a:solidFill>
              </a:rPr>
              <a:t>make a system secure</a:t>
            </a:r>
            <a:r>
              <a:rPr lang="en-US" dirty="0"/>
              <a:t>, the </a:t>
            </a:r>
            <a:r>
              <a:rPr lang="en-US" dirty="0">
                <a:solidFill>
                  <a:schemeClr val="accent6"/>
                </a:solidFill>
              </a:rPr>
              <a:t>user needs to authenticate himself or herself to the system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2" descr="Image result for security in operating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224314"/>
            <a:ext cx="4286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20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Types of Operating Systems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9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575">
            <a:off x="6301518" y="769204"/>
            <a:ext cx="2145218" cy="1817981"/>
          </a:xfrm>
        </p:spPr>
      </p:pic>
      <p:cxnSp>
        <p:nvCxnSpPr>
          <p:cNvPr id="4" name="Straight Connector 3"/>
          <p:cNvCxnSpPr/>
          <p:nvPr/>
        </p:nvCxnSpPr>
        <p:spPr>
          <a:xfrm>
            <a:off x="688878" y="6135540"/>
            <a:ext cx="877824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88878" y="5747555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Exercise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1787807" y="5738667"/>
          <a:ext cx="777240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77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Which two companies are famous for manufacturing computer processors?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798754" y="3989131"/>
            <a:ext cx="3337917" cy="146304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dirty="0">
                <a:solidFill>
                  <a:schemeClr val="tx1"/>
                </a:solidFill>
              </a:rPr>
              <a:t>Performs the </a:t>
            </a:r>
            <a:r>
              <a:rPr lang="en-US" sz="3100" b="1" dirty="0">
                <a:solidFill>
                  <a:schemeClr val="tx1"/>
                </a:solidFill>
              </a:rPr>
              <a:t>data processing </a:t>
            </a:r>
            <a:r>
              <a:rPr lang="en-US" sz="3100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9" name="Freeform 8"/>
          <p:cNvSpPr/>
          <p:nvPr/>
        </p:nvSpPr>
        <p:spPr>
          <a:xfrm>
            <a:off x="5205411" y="3989131"/>
            <a:ext cx="3337917" cy="146304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dirty="0">
                <a:solidFill>
                  <a:schemeClr val="tx1"/>
                </a:solidFill>
              </a:rPr>
              <a:t>Controls the operation </a:t>
            </a:r>
            <a:r>
              <a:rPr lang="en-US" sz="3100" dirty="0">
                <a:solidFill>
                  <a:schemeClr val="tx1"/>
                </a:solidFill>
              </a:rPr>
              <a:t>of the computer</a:t>
            </a:r>
          </a:p>
        </p:txBody>
      </p:sp>
      <p:sp>
        <p:nvSpPr>
          <p:cNvPr id="10" name="Freeform 9"/>
          <p:cNvSpPr/>
          <p:nvPr/>
        </p:nvSpPr>
        <p:spPr>
          <a:xfrm>
            <a:off x="2971810" y="900956"/>
            <a:ext cx="3337917" cy="155448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kern="1200" dirty="0">
                <a:solidFill>
                  <a:schemeClr val="tx1"/>
                </a:solidFill>
              </a:rPr>
              <a:t>Referred to as the </a:t>
            </a:r>
            <a:r>
              <a:rPr lang="en-US" sz="3100" b="1" i="1" kern="1200" dirty="0">
                <a:solidFill>
                  <a:schemeClr val="tx1"/>
                </a:solidFill>
              </a:rPr>
              <a:t>Central Processing Unit </a:t>
            </a:r>
            <a:r>
              <a:rPr lang="en-US" sz="3100" b="1" kern="1200" dirty="0">
                <a:solidFill>
                  <a:schemeClr val="tx1"/>
                </a:solidFill>
              </a:rPr>
              <a:t>(CPU)</a:t>
            </a:r>
          </a:p>
        </p:txBody>
      </p:sp>
      <p:sp>
        <p:nvSpPr>
          <p:cNvPr id="11" name="Freeform 10"/>
          <p:cNvSpPr/>
          <p:nvPr/>
        </p:nvSpPr>
        <p:spPr>
          <a:xfrm>
            <a:off x="798754" y="3373004"/>
            <a:ext cx="3337917" cy="58179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Arithmetic &amp; Logic Unit </a:t>
            </a:r>
            <a:endParaRPr lang="en-US" sz="2400" b="1" dirty="0"/>
          </a:p>
        </p:txBody>
      </p:sp>
      <p:sp>
        <p:nvSpPr>
          <p:cNvPr id="12" name="Freeform 11"/>
          <p:cNvSpPr/>
          <p:nvPr/>
        </p:nvSpPr>
        <p:spPr>
          <a:xfrm>
            <a:off x="5205411" y="3373004"/>
            <a:ext cx="3337917" cy="58179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Control Unit </a:t>
            </a:r>
            <a:endParaRPr lang="en-US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640768" y="2450674"/>
            <a:ext cx="0" cy="457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76500" y="2886922"/>
            <a:ext cx="4389120" cy="1716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67712" y="2877394"/>
            <a:ext cx="0" cy="5029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74369" y="2891680"/>
            <a:ext cx="0" cy="4846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473" y="5097492"/>
            <a:ext cx="2597557" cy="105074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340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Mainframe operating systems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OS found in room sized computers </a:t>
            </a:r>
            <a:r>
              <a:rPr lang="en-US" dirty="0"/>
              <a:t>which are still found in major corporate data centers.</a:t>
            </a:r>
          </a:p>
          <a:p>
            <a:pPr lvl="1"/>
            <a:r>
              <a:rPr lang="en-US" dirty="0"/>
              <a:t>They offer three kinds of services: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Batch OS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Transaction processing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Timesharing</a:t>
            </a:r>
          </a:p>
          <a:p>
            <a:pPr lvl="1"/>
            <a:r>
              <a:rPr lang="en-US" dirty="0"/>
              <a:t>Examples: OS/390, OS/360.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38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Mainframe Operating Systems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Image result for batch proces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6" y="1535232"/>
            <a:ext cx="5232261" cy="274320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3266" y="878430"/>
            <a:ext cx="676656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Batch OS </a:t>
            </a:r>
            <a:r>
              <a:rPr lang="en-US" dirty="0"/>
              <a:t>– </a:t>
            </a:r>
            <a:r>
              <a:rPr lang="en-US" dirty="0">
                <a:solidFill>
                  <a:schemeClr val="accent6"/>
                </a:solidFill>
              </a:rPr>
              <a:t>processes routine jobs without any interactive user presents </a:t>
            </a:r>
            <a:r>
              <a:rPr lang="en-US" dirty="0"/>
              <a:t>i.e. claim processing in insurance</a:t>
            </a:r>
            <a:endParaRPr lang="en-IN" b="1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33" t="1771" r="1584"/>
          <a:stretch/>
        </p:blipFill>
        <p:spPr>
          <a:xfrm>
            <a:off x="163266" y="1535232"/>
            <a:ext cx="10987548" cy="48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Mainframe Operating Systems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age result for batch proces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6" y="1535232"/>
            <a:ext cx="5232261" cy="274320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086" y="2212183"/>
            <a:ext cx="4488443" cy="27432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4" descr="Image result for time sharing operating syst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7" t="13383" r="8026" b="5505"/>
          <a:stretch/>
        </p:blipFill>
        <p:spPr bwMode="auto">
          <a:xfrm>
            <a:off x="1847688" y="4333095"/>
            <a:ext cx="3301829" cy="2061366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3266" y="878430"/>
            <a:ext cx="676656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Batch OS </a:t>
            </a:r>
            <a:r>
              <a:rPr lang="en-US" dirty="0"/>
              <a:t>– </a:t>
            </a:r>
            <a:r>
              <a:rPr lang="en-US" dirty="0">
                <a:solidFill>
                  <a:schemeClr val="accent6"/>
                </a:solidFill>
              </a:rPr>
              <a:t>processes routine jobs without any interactive user presents </a:t>
            </a:r>
            <a:r>
              <a:rPr lang="en-US" dirty="0"/>
              <a:t>i.e. claim processing in insurance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5086" y="1564394"/>
            <a:ext cx="64008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Transaction processing – </a:t>
            </a:r>
            <a:r>
              <a:rPr lang="en-US" dirty="0">
                <a:solidFill>
                  <a:schemeClr val="accent6"/>
                </a:solidFill>
              </a:rPr>
              <a:t>handles large numbers of small processes </a:t>
            </a:r>
            <a:r>
              <a:rPr lang="en-US" dirty="0"/>
              <a:t>i.e. cheque processing at banks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9517" y="5748130"/>
            <a:ext cx="64008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Timesharing – </a:t>
            </a:r>
            <a:r>
              <a:rPr lang="en-US" dirty="0">
                <a:solidFill>
                  <a:schemeClr val="accent6"/>
                </a:solidFill>
              </a:rPr>
              <a:t>allows multiple remote users </a:t>
            </a:r>
            <a:r>
              <a:rPr lang="en-US" dirty="0"/>
              <a:t>to run their jobs at once i.e. querying a database, airline booking system</a:t>
            </a: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0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IN" dirty="0"/>
              <a:t>Server operating systems</a:t>
            </a:r>
          </a:p>
          <a:p>
            <a:pPr lvl="1"/>
            <a:r>
              <a:rPr lang="en-US" dirty="0"/>
              <a:t>This </a:t>
            </a:r>
            <a:r>
              <a:rPr lang="en-US" dirty="0">
                <a:solidFill>
                  <a:schemeClr val="accent6"/>
                </a:solidFill>
              </a:rPr>
              <a:t>OS runs on servers </a:t>
            </a:r>
            <a:r>
              <a:rPr lang="en-US" dirty="0"/>
              <a:t>which are </a:t>
            </a:r>
            <a:r>
              <a:rPr lang="en-US" dirty="0">
                <a:solidFill>
                  <a:schemeClr val="accent6"/>
                </a:solidFill>
              </a:rPr>
              <a:t>very large PC</a:t>
            </a:r>
            <a:r>
              <a:rPr lang="en-US" dirty="0"/>
              <a:t>, workstations or even mainframes.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serve multiple users at once </a:t>
            </a:r>
            <a:r>
              <a:rPr lang="en-US" dirty="0"/>
              <a:t>over a network and allow the users to share hardware &amp; software resources.</a:t>
            </a:r>
          </a:p>
          <a:p>
            <a:pPr lvl="1"/>
            <a:r>
              <a:rPr lang="en-US" dirty="0"/>
              <a:t>It provides </a:t>
            </a:r>
            <a:r>
              <a:rPr lang="en-US" dirty="0">
                <a:solidFill>
                  <a:schemeClr val="accent6"/>
                </a:solidFill>
              </a:rPr>
              <a:t>print services, file service or web service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handles the incoming requests </a:t>
            </a:r>
            <a:r>
              <a:rPr lang="en-US" dirty="0"/>
              <a:t>from clients.</a:t>
            </a:r>
          </a:p>
          <a:p>
            <a:pPr lvl="1"/>
            <a:r>
              <a:rPr lang="en-US" dirty="0"/>
              <a:t>Examples: Solaris, FreeBSD, and Linux and Windows Server 200x.</a:t>
            </a:r>
            <a:endParaRPr lang="en-IN" dirty="0"/>
          </a:p>
        </p:txBody>
      </p:sp>
      <p:pic>
        <p:nvPicPr>
          <p:cNvPr id="4" name="Picture 2" descr="Image result for client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68" y="3658726"/>
            <a:ext cx="476175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1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IN" dirty="0"/>
              <a:t>Multiprocessor operating systems</a:t>
            </a:r>
          </a:p>
          <a:p>
            <a:pPr lvl="1"/>
            <a:r>
              <a:rPr lang="en-US" dirty="0"/>
              <a:t>A computer system </a:t>
            </a:r>
            <a:r>
              <a:rPr lang="en-US" dirty="0">
                <a:solidFill>
                  <a:schemeClr val="accent6"/>
                </a:solidFill>
              </a:rPr>
              <a:t>consist two or more CPUs </a:t>
            </a:r>
            <a:r>
              <a:rPr lang="en-US" dirty="0"/>
              <a:t>is called multiprocessor. </a:t>
            </a:r>
          </a:p>
          <a:p>
            <a:pPr lvl="1"/>
            <a:r>
              <a:rPr lang="en-US" dirty="0"/>
              <a:t>It is also called </a:t>
            </a:r>
            <a:r>
              <a:rPr lang="en-US" dirty="0">
                <a:solidFill>
                  <a:schemeClr val="accent6"/>
                </a:solidFill>
              </a:rPr>
              <a:t>parallel computers, multicomputer or multiprocessor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need special OS </a:t>
            </a:r>
            <a:r>
              <a:rPr lang="en-US" dirty="0"/>
              <a:t>or some variations on server OS with special features for </a:t>
            </a:r>
            <a:r>
              <a:rPr lang="en-US" dirty="0">
                <a:solidFill>
                  <a:schemeClr val="accent6"/>
                </a:solidFill>
              </a:rPr>
              <a:t>communication, connectivity and consistency</a:t>
            </a:r>
            <a:r>
              <a:rPr lang="en-US" dirty="0"/>
              <a:t>.</a:t>
            </a:r>
          </a:p>
          <a:p>
            <a:pPr lvl="1"/>
            <a:r>
              <a:rPr lang="en-IN" dirty="0"/>
              <a:t>Examples: Windows and Linux.</a:t>
            </a:r>
          </a:p>
        </p:txBody>
      </p:sp>
      <p:pic>
        <p:nvPicPr>
          <p:cNvPr id="5" name="Picture 2" descr="Image result for multiprocessor 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06" y="3164374"/>
            <a:ext cx="6800419" cy="328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IN" dirty="0"/>
              <a:t>Personal computer operating systems</a:t>
            </a:r>
          </a:p>
          <a:p>
            <a:pPr lvl="1"/>
            <a:r>
              <a:rPr lang="en-US" dirty="0"/>
              <a:t>The operating </a:t>
            </a:r>
            <a:r>
              <a:rPr lang="en-US" dirty="0">
                <a:solidFill>
                  <a:schemeClr val="accent6"/>
                </a:solidFill>
              </a:rPr>
              <a:t>systems installed on our personal computer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laptops</a:t>
            </a:r>
            <a:r>
              <a:rPr lang="en-US" dirty="0"/>
              <a:t> are personal OS.</a:t>
            </a:r>
          </a:p>
          <a:p>
            <a:pPr lvl="1"/>
            <a:r>
              <a:rPr lang="en-US" dirty="0"/>
              <a:t>Job of this OS is to </a:t>
            </a:r>
            <a:r>
              <a:rPr lang="en-US" dirty="0">
                <a:solidFill>
                  <a:schemeClr val="accent6"/>
                </a:solidFill>
              </a:rPr>
              <a:t>provide good support to single user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OS is widely </a:t>
            </a:r>
            <a:r>
              <a:rPr lang="en-US" dirty="0">
                <a:solidFill>
                  <a:schemeClr val="accent6"/>
                </a:solidFill>
              </a:rPr>
              <a:t>used for word processing, spreadsheet and internet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Examples: Linux, Windows vista and Macintosh.</a:t>
            </a:r>
            <a:endParaRPr lang="en-IN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4" b="7238"/>
          <a:stretch/>
        </p:blipFill>
        <p:spPr bwMode="auto">
          <a:xfrm>
            <a:off x="6801853" y="2538663"/>
            <a:ext cx="5132310" cy="32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1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IN" dirty="0"/>
              <a:t>Handhelds computer operating systems</a:t>
            </a:r>
          </a:p>
          <a:p>
            <a:pPr lvl="1"/>
            <a:r>
              <a:rPr lang="en-US" dirty="0"/>
              <a:t>A handheld computer or PDA (Personal Digital Assistant) is </a:t>
            </a:r>
            <a:r>
              <a:rPr lang="en-US" dirty="0">
                <a:solidFill>
                  <a:schemeClr val="accent6"/>
                </a:solidFill>
              </a:rPr>
              <a:t>small computer that fit in a Pocket and perform small number of functions such as electronic address book, memo pad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runs on these devices are handheld OS.</a:t>
            </a:r>
          </a:p>
          <a:p>
            <a:pPr lvl="1"/>
            <a:r>
              <a:rPr lang="en-US" dirty="0"/>
              <a:t>These OS also </a:t>
            </a:r>
            <a:r>
              <a:rPr lang="en-US" dirty="0">
                <a:solidFill>
                  <a:schemeClr val="accent6"/>
                </a:solidFill>
              </a:rPr>
              <a:t>provides ability to handle telephony, digital photography</a:t>
            </a:r>
            <a:r>
              <a:rPr lang="en-US" dirty="0"/>
              <a:t> and other functions.</a:t>
            </a:r>
          </a:p>
          <a:p>
            <a:pPr lvl="1"/>
            <a:r>
              <a:rPr lang="en-US" dirty="0"/>
              <a:t>Examples: Symbian OS, Palm OS.</a:t>
            </a:r>
            <a:endParaRPr lang="en-IN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505" y="3120978"/>
            <a:ext cx="4647032" cy="348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91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IN" dirty="0"/>
              <a:t>Embedded operating systems</a:t>
            </a:r>
          </a:p>
          <a:p>
            <a:pPr lvl="1"/>
            <a:r>
              <a:rPr lang="en-US" dirty="0"/>
              <a:t>This OS is installed in </a:t>
            </a:r>
            <a:r>
              <a:rPr lang="en-US" dirty="0">
                <a:solidFill>
                  <a:schemeClr val="accent6"/>
                </a:solidFill>
              </a:rPr>
              <a:t>ATMs, printers, calculators and washing machine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runs on the computer that </a:t>
            </a:r>
            <a:r>
              <a:rPr lang="en-US" dirty="0">
                <a:solidFill>
                  <a:schemeClr val="accent6"/>
                </a:solidFill>
              </a:rPr>
              <a:t>control devices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neither allow to download new software nor accept user installed software</a:t>
            </a:r>
            <a:r>
              <a:rPr lang="en-US" dirty="0"/>
              <a:t>. So there is no need for protection.</a:t>
            </a:r>
          </a:p>
          <a:p>
            <a:pPr lvl="1"/>
            <a:r>
              <a:rPr lang="en-US" dirty="0"/>
              <a:t>Examples: QNX, </a:t>
            </a:r>
            <a:r>
              <a:rPr lang="en-US" dirty="0" err="1"/>
              <a:t>VxWorks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9" t="3961" r="27707" b="6024"/>
          <a:stretch/>
        </p:blipFill>
        <p:spPr bwMode="auto">
          <a:xfrm>
            <a:off x="7431962" y="2828874"/>
            <a:ext cx="1748588" cy="35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2" y="3848874"/>
            <a:ext cx="203019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Image result for calcula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59" y="3755020"/>
            <a:ext cx="1965812" cy="17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Image result for washing mach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13" y="3085433"/>
            <a:ext cx="2474508" cy="30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2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IN" dirty="0"/>
              <a:t>Sensor node operating systems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Network of tiny sensor nodes </a:t>
            </a:r>
            <a:r>
              <a:rPr lang="en-US" dirty="0"/>
              <a:t>are being developed for numerous purpose.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Each nodes are tiny computers with a CPU, RAM, ROM and one or more environmental sensors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OS installed in these nodes are sensor node OS.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chemeClr val="accent6"/>
                </a:solidFill>
              </a:rPr>
              <a:t>communicate with each other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with base station using wireless communication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sensor network are </a:t>
            </a:r>
            <a:r>
              <a:rPr lang="en-US" dirty="0">
                <a:solidFill>
                  <a:schemeClr val="accent6"/>
                </a:solidFill>
              </a:rPr>
              <a:t>used to protect area of building, detect fires in forest, measure temperature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TinyOS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301" y="3553514"/>
            <a:ext cx="6070467" cy="269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68" y="3577144"/>
            <a:ext cx="2986840" cy="265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IN" dirty="0"/>
              <a:t>Real time operating systems</a:t>
            </a:r>
          </a:p>
          <a:p>
            <a:pPr lvl="1"/>
            <a:r>
              <a:rPr lang="en-US" dirty="0"/>
              <a:t>These systems having </a:t>
            </a:r>
            <a:r>
              <a:rPr lang="en-US" dirty="0">
                <a:solidFill>
                  <a:schemeClr val="accent6"/>
                </a:solidFill>
              </a:rPr>
              <a:t>time as a key parameter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Real time OS </a:t>
            </a:r>
            <a:r>
              <a:rPr lang="en-US" dirty="0">
                <a:solidFill>
                  <a:schemeClr val="accent6"/>
                </a:solidFill>
              </a:rPr>
              <a:t>has well defined fixed time constraints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Processing must be done within defined time constraints </a:t>
            </a:r>
            <a:r>
              <a:rPr lang="en-US" dirty="0"/>
              <a:t>otherwise system fails. </a:t>
            </a:r>
          </a:p>
          <a:p>
            <a:pPr lvl="1"/>
            <a:r>
              <a:rPr lang="en-US" dirty="0"/>
              <a:t>Two types of real time OS: </a:t>
            </a:r>
          </a:p>
          <a:p>
            <a:pPr lvl="2"/>
            <a:r>
              <a:rPr lang="en-US" dirty="0"/>
              <a:t>Hard real time – </a:t>
            </a:r>
            <a:r>
              <a:rPr lang="en-US" dirty="0">
                <a:solidFill>
                  <a:schemeClr val="accent6"/>
                </a:solidFill>
              </a:rPr>
              <a:t>missing an occasional deadline can cause any permanent damage</a:t>
            </a:r>
            <a:r>
              <a:rPr lang="en-US" dirty="0"/>
              <a:t>. Many of these are found in industrial process control, car engine control system.</a:t>
            </a:r>
          </a:p>
          <a:p>
            <a:pPr lvl="2"/>
            <a:r>
              <a:rPr lang="en-US" dirty="0"/>
              <a:t>Soft real time – </a:t>
            </a:r>
            <a:r>
              <a:rPr lang="en-US" dirty="0">
                <a:solidFill>
                  <a:schemeClr val="accent6"/>
                </a:solidFill>
              </a:rPr>
              <a:t>missing an occasional deadline does not cause any permanent damage</a:t>
            </a:r>
            <a:r>
              <a:rPr lang="en-US" dirty="0"/>
              <a:t>. Used in digital audio, multimedia system.</a:t>
            </a:r>
          </a:p>
          <a:p>
            <a:pPr lvl="1"/>
            <a:r>
              <a:rPr lang="en-US" dirty="0"/>
              <a:t>Examples: e-Cos.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3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960" y="935807"/>
            <a:ext cx="3728074" cy="240286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88878" y="6135540"/>
            <a:ext cx="813816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88878" y="5747555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Exercise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1787807" y="5738667"/>
          <a:ext cx="713232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13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Give the difference</a:t>
                      </a:r>
                      <a:r>
                        <a:rPr lang="en-US" sz="2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between primary memory and secondary memory.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1335781" y="3989131"/>
            <a:ext cx="3337917" cy="146304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t" anchorCtr="0">
            <a:noAutofit/>
          </a:bodyPr>
          <a:lstStyle/>
          <a:p>
            <a:pPr marL="457200" indent="-45720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</a:rPr>
              <a:t>Volatile</a:t>
            </a:r>
          </a:p>
          <a:p>
            <a:pPr marL="457200" indent="-45720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</a:rPr>
              <a:t>RAM &amp; ROM</a:t>
            </a:r>
          </a:p>
        </p:txBody>
      </p:sp>
      <p:sp>
        <p:nvSpPr>
          <p:cNvPr id="9" name="Freeform 8"/>
          <p:cNvSpPr/>
          <p:nvPr/>
        </p:nvSpPr>
        <p:spPr>
          <a:xfrm>
            <a:off x="5742438" y="3989131"/>
            <a:ext cx="3337917" cy="146304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t" anchorCtr="0">
            <a:noAutofit/>
          </a:bodyPr>
          <a:lstStyle/>
          <a:p>
            <a:pPr marL="457200" indent="-45720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</a:rPr>
              <a:t>Non-Volatile</a:t>
            </a:r>
          </a:p>
          <a:p>
            <a:pPr marL="457200" indent="-457200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</a:rPr>
              <a:t>HDD, CD &amp; DVD</a:t>
            </a:r>
          </a:p>
        </p:txBody>
      </p:sp>
      <p:sp>
        <p:nvSpPr>
          <p:cNvPr id="10" name="Freeform 9"/>
          <p:cNvSpPr/>
          <p:nvPr/>
        </p:nvSpPr>
        <p:spPr>
          <a:xfrm>
            <a:off x="3508837" y="900956"/>
            <a:ext cx="3337917" cy="155448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dirty="0">
                <a:solidFill>
                  <a:schemeClr val="tx1"/>
                </a:solidFill>
              </a:rPr>
              <a:t>Memory is device that is used to store data/information</a:t>
            </a:r>
            <a:endParaRPr lang="en-US" sz="3100" b="1" kern="1200" dirty="0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335781" y="3373004"/>
            <a:ext cx="3337917" cy="58179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Primary Memory </a:t>
            </a:r>
            <a:endParaRPr lang="en-US" sz="2400" b="1" dirty="0"/>
          </a:p>
        </p:txBody>
      </p:sp>
      <p:sp>
        <p:nvSpPr>
          <p:cNvPr id="12" name="Freeform 11"/>
          <p:cNvSpPr/>
          <p:nvPr/>
        </p:nvSpPr>
        <p:spPr>
          <a:xfrm>
            <a:off x="5742438" y="3373004"/>
            <a:ext cx="3337917" cy="581790"/>
          </a:xfrm>
          <a:custGeom>
            <a:avLst/>
            <a:gdLst>
              <a:gd name="connsiteX0" fmla="*/ 0 w 3337917"/>
              <a:gd name="connsiteY0" fmla="*/ 0 h 2002750"/>
              <a:gd name="connsiteX1" fmla="*/ 3337917 w 3337917"/>
              <a:gd name="connsiteY1" fmla="*/ 0 h 2002750"/>
              <a:gd name="connsiteX2" fmla="*/ 3337917 w 3337917"/>
              <a:gd name="connsiteY2" fmla="*/ 2002750 h 2002750"/>
              <a:gd name="connsiteX3" fmla="*/ 0 w 3337917"/>
              <a:gd name="connsiteY3" fmla="*/ 2002750 h 2002750"/>
              <a:gd name="connsiteX4" fmla="*/ 0 w 3337917"/>
              <a:gd name="connsiteY4" fmla="*/ 0 h 200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917" h="2002750">
                <a:moveTo>
                  <a:pt x="0" y="0"/>
                </a:moveTo>
                <a:lnTo>
                  <a:pt x="3337917" y="0"/>
                </a:lnTo>
                <a:lnTo>
                  <a:pt x="3337917" y="2002750"/>
                </a:lnTo>
                <a:lnTo>
                  <a:pt x="0" y="2002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Secondary Memory </a:t>
            </a:r>
            <a:endParaRPr lang="en-US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177795" y="2450674"/>
            <a:ext cx="0" cy="4572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13527" y="2886922"/>
            <a:ext cx="4389120" cy="1716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04739" y="2877394"/>
            <a:ext cx="0" cy="5029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11396" y="2891680"/>
            <a:ext cx="0" cy="48463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761"/>
            <a:ext cx="3554933" cy="18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 (OS)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2" y="863444"/>
            <a:ext cx="1194470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IN" dirty="0"/>
              <a:t>Smart card operating systems</a:t>
            </a:r>
          </a:p>
          <a:p>
            <a:pPr lvl="1"/>
            <a:r>
              <a:rPr lang="en-US" dirty="0"/>
              <a:t>Smallest OS run on </a:t>
            </a:r>
            <a:r>
              <a:rPr lang="en-US" dirty="0">
                <a:solidFill>
                  <a:schemeClr val="accent6"/>
                </a:solidFill>
              </a:rPr>
              <a:t>smart cards which are credit card sized devices containing CPU chip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OS are </a:t>
            </a:r>
            <a:r>
              <a:rPr lang="en-US" dirty="0">
                <a:solidFill>
                  <a:schemeClr val="accent6"/>
                </a:solidFill>
              </a:rPr>
              <a:t>installed on electronic payments cards such as debit card, credit card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They have </a:t>
            </a:r>
            <a:r>
              <a:rPr lang="en-US" dirty="0">
                <a:solidFill>
                  <a:schemeClr val="accent6"/>
                </a:solidFill>
              </a:rPr>
              <a:t>limited processing power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Some smart cards are Java oriented. ROM on smart card holds an interpreter for the JVM – small program.</a:t>
            </a:r>
            <a:endParaRPr lang="en-IN" dirty="0"/>
          </a:p>
        </p:txBody>
      </p:sp>
      <p:pic>
        <p:nvPicPr>
          <p:cNvPr id="4" name="Picture 2" descr="Image result for smart ca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b="19443"/>
          <a:stretch/>
        </p:blipFill>
        <p:spPr bwMode="auto">
          <a:xfrm>
            <a:off x="7511716" y="2884003"/>
            <a:ext cx="3928641" cy="24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System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18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System calls?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call is a </a:t>
            </a:r>
            <a:r>
              <a:rPr lang="en-US" b="1" dirty="0">
                <a:solidFill>
                  <a:schemeClr val="accent6"/>
                </a:solidFill>
              </a:rPr>
              <a:t>way for programs to interact with the operating system</a:t>
            </a:r>
            <a:r>
              <a:rPr lang="en-US" dirty="0"/>
              <a:t>. </a:t>
            </a:r>
          </a:p>
          <a:p>
            <a:r>
              <a:rPr lang="en-US" dirty="0"/>
              <a:t>A system call is a </a:t>
            </a:r>
            <a:r>
              <a:rPr lang="en-US" b="1" dirty="0">
                <a:solidFill>
                  <a:schemeClr val="accent6"/>
                </a:solidFill>
              </a:rPr>
              <a:t>mechanism that provides the interface between a process and the operating system</a:t>
            </a:r>
            <a:r>
              <a:rPr lang="en-US" dirty="0"/>
              <a:t>.</a:t>
            </a:r>
          </a:p>
          <a:p>
            <a:r>
              <a:rPr lang="en-US" dirty="0"/>
              <a:t>A computer program makes a system call </a:t>
            </a:r>
            <a:r>
              <a:rPr lang="en-US" b="1" dirty="0">
                <a:solidFill>
                  <a:schemeClr val="accent6"/>
                </a:solidFill>
              </a:rPr>
              <a:t>when it makes a request to the operating system's kernel</a:t>
            </a:r>
            <a:r>
              <a:rPr lang="en-US" dirty="0"/>
              <a:t>. </a:t>
            </a:r>
          </a:p>
          <a:p>
            <a:r>
              <a:rPr lang="en-US" dirty="0"/>
              <a:t>It is a </a:t>
            </a:r>
            <a:r>
              <a:rPr lang="en-US" b="1" dirty="0">
                <a:solidFill>
                  <a:schemeClr val="accent6"/>
                </a:solidFill>
              </a:rPr>
              <a:t>programmatic method </a:t>
            </a:r>
            <a:r>
              <a:rPr lang="en-US" dirty="0"/>
              <a:t>in which a </a:t>
            </a:r>
            <a:r>
              <a:rPr lang="en-US" b="1" dirty="0">
                <a:solidFill>
                  <a:schemeClr val="accent6"/>
                </a:solidFill>
              </a:rPr>
              <a:t>computer program requests a service from the kernel </a:t>
            </a:r>
            <a:r>
              <a:rPr lang="en-US" dirty="0"/>
              <a:t>of the OS.</a:t>
            </a:r>
          </a:p>
          <a:p>
            <a:r>
              <a:rPr lang="en-US" dirty="0"/>
              <a:t>System call </a:t>
            </a:r>
            <a:r>
              <a:rPr lang="en-US" b="1" dirty="0">
                <a:solidFill>
                  <a:schemeClr val="accent6"/>
                </a:solidFill>
              </a:rPr>
              <a:t>provides the services of the operating system </a:t>
            </a:r>
            <a:r>
              <a:rPr lang="en-US" dirty="0"/>
              <a:t>to the user programs via </a:t>
            </a:r>
            <a:r>
              <a:rPr lang="en-US" b="1" dirty="0">
                <a:solidFill>
                  <a:schemeClr val="accent6"/>
                </a:solidFill>
              </a:rPr>
              <a:t>Application Program Interface(API)</a:t>
            </a:r>
            <a:r>
              <a:rPr lang="en-US" dirty="0"/>
              <a:t>.</a:t>
            </a:r>
          </a:p>
          <a:p>
            <a:r>
              <a:rPr lang="en-US" dirty="0"/>
              <a:t>System calls are the </a:t>
            </a:r>
            <a:r>
              <a:rPr lang="en-US" b="1" dirty="0">
                <a:solidFill>
                  <a:schemeClr val="accent6"/>
                </a:solidFill>
              </a:rPr>
              <a:t>only entry points for the kernel system</a:t>
            </a:r>
            <a:r>
              <a:rPr lang="en-US" dirty="0"/>
              <a:t>.</a:t>
            </a:r>
          </a:p>
          <a:p>
            <a:r>
              <a:rPr lang="en-US" dirty="0"/>
              <a:t>In operating systems, the user is not allowed to </a:t>
            </a:r>
            <a:r>
              <a:rPr lang="en-US" b="1" dirty="0"/>
              <a:t>directly access the kernel from user mode</a:t>
            </a:r>
            <a:r>
              <a:rPr lang="en-US" dirty="0"/>
              <a:t>, and the user needs an interface between the user process and operating systems to access the kernel services. System calls provide this interface.</a:t>
            </a:r>
          </a:p>
        </p:txBody>
      </p:sp>
    </p:spTree>
    <p:extLst>
      <p:ext uri="{BB962C8B-B14F-4D97-AF65-F5344CB8AC3E}">
        <p14:creationId xmlns:p14="http://schemas.microsoft.com/office/powerpoint/2010/main" val="25491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>
                <a:solidFill>
                  <a:schemeClr val="accent6"/>
                </a:solidFill>
              </a:rPr>
              <a:t>Process Control</a:t>
            </a:r>
            <a:r>
              <a:rPr lang="en-US" sz="2200" dirty="0"/>
              <a:t>: This system calls perform the task of </a:t>
            </a:r>
            <a:r>
              <a:rPr lang="en-US" sz="2200" b="1" dirty="0">
                <a:solidFill>
                  <a:schemeClr val="accent6"/>
                </a:solidFill>
              </a:rPr>
              <a:t>process creation, process termination</a:t>
            </a:r>
            <a:r>
              <a:rPr lang="en-US" sz="2200" dirty="0"/>
              <a:t>, etc.</a:t>
            </a:r>
          </a:p>
          <a:p>
            <a:pPr lvl="1"/>
            <a:r>
              <a:rPr lang="en-US" sz="2200" dirty="0"/>
              <a:t>Functions:</a:t>
            </a:r>
          </a:p>
          <a:p>
            <a:pPr lvl="2"/>
            <a:r>
              <a:rPr lang="en-US" sz="2200" dirty="0"/>
              <a:t>To forcefully abort the process, simply end it normally. </a:t>
            </a:r>
          </a:p>
          <a:p>
            <a:pPr lvl="2"/>
            <a:r>
              <a:rPr lang="en-US" sz="2200" dirty="0"/>
              <a:t>Execute a process after loading it into the main memory. </a:t>
            </a:r>
          </a:p>
          <a:p>
            <a:pPr lvl="2"/>
            <a:r>
              <a:rPr lang="en-US" sz="2200" dirty="0"/>
              <a:t>Terminate the current process before starting a new one. </a:t>
            </a:r>
          </a:p>
          <a:p>
            <a:pPr lvl="2"/>
            <a:r>
              <a:rPr lang="en-US" sz="2200" dirty="0"/>
              <a:t>Wait for a process to complete running. Wait until a specific event happens, then announce it once it has. </a:t>
            </a:r>
          </a:p>
          <a:p>
            <a:pPr lvl="2"/>
            <a:r>
              <a:rPr lang="en-US" sz="2200" dirty="0"/>
              <a:t>Allocate memory to a process, then release the memory if the process is terminated. 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File Management</a:t>
            </a:r>
            <a:r>
              <a:rPr lang="en-US" sz="2200" dirty="0"/>
              <a:t>: File management system calls handle </a:t>
            </a:r>
            <a:r>
              <a:rPr lang="en-US" sz="2200" b="1" dirty="0">
                <a:solidFill>
                  <a:schemeClr val="accent6"/>
                </a:solidFill>
              </a:rPr>
              <a:t>file manipulation jobs like creating a file, reading, and writing</a:t>
            </a:r>
            <a:r>
              <a:rPr lang="en-US" sz="2200" dirty="0"/>
              <a:t>, etc.</a:t>
            </a:r>
          </a:p>
          <a:p>
            <a:pPr lvl="1"/>
            <a:r>
              <a:rPr lang="en-US" sz="2200" dirty="0"/>
              <a:t>Functions:</a:t>
            </a:r>
          </a:p>
          <a:p>
            <a:pPr lvl="2"/>
            <a:r>
              <a:rPr lang="en-US" sz="2200" dirty="0"/>
              <a:t>Making and erasing files </a:t>
            </a:r>
          </a:p>
          <a:p>
            <a:pPr lvl="2"/>
            <a:r>
              <a:rPr lang="en-US" sz="2200" dirty="0"/>
              <a:t>Open the file, then close it. </a:t>
            </a:r>
          </a:p>
          <a:p>
            <a:pPr lvl="2"/>
            <a:r>
              <a:rPr lang="en-US" sz="2200" dirty="0"/>
              <a:t>Write to a specific file, read from a specific file. </a:t>
            </a:r>
          </a:p>
          <a:p>
            <a:pPr lvl="2"/>
            <a:r>
              <a:rPr lang="en-US" sz="2200" dirty="0"/>
              <a:t>To obtain a file's attribute and to change a file's attribute </a:t>
            </a:r>
          </a:p>
        </p:txBody>
      </p:sp>
    </p:spTree>
    <p:extLst>
      <p:ext uri="{BB962C8B-B14F-4D97-AF65-F5344CB8AC3E}">
        <p14:creationId xmlns:p14="http://schemas.microsoft.com/office/powerpoint/2010/main" val="14914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Device Management</a:t>
            </a:r>
            <a:r>
              <a:rPr lang="en-US" dirty="0"/>
              <a:t>: Device management does the job of </a:t>
            </a:r>
            <a:r>
              <a:rPr lang="en-US" b="1" dirty="0">
                <a:solidFill>
                  <a:schemeClr val="accent6"/>
                </a:solidFill>
              </a:rPr>
              <a:t>device manipulation like reading from device buffers, writing into device buffers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Functions</a:t>
            </a:r>
          </a:p>
          <a:p>
            <a:pPr lvl="2"/>
            <a:r>
              <a:rPr lang="en-US" dirty="0"/>
              <a:t>Request and release device</a:t>
            </a:r>
          </a:p>
          <a:p>
            <a:pPr lvl="2"/>
            <a:r>
              <a:rPr lang="en-US" dirty="0"/>
              <a:t>Logically attach/ detach devices</a:t>
            </a:r>
          </a:p>
          <a:p>
            <a:pPr lvl="2"/>
            <a:r>
              <a:rPr lang="en-US" dirty="0"/>
              <a:t>Get and Set device attributes</a:t>
            </a:r>
          </a:p>
          <a:p>
            <a:r>
              <a:rPr lang="en-US" b="1" dirty="0">
                <a:solidFill>
                  <a:schemeClr val="accent6"/>
                </a:solidFill>
              </a:rPr>
              <a:t>Information Maintenance</a:t>
            </a:r>
            <a:r>
              <a:rPr lang="en-US" dirty="0"/>
              <a:t>: It </a:t>
            </a:r>
            <a:r>
              <a:rPr lang="en-US" b="1" dirty="0">
                <a:solidFill>
                  <a:schemeClr val="accent6"/>
                </a:solidFill>
              </a:rPr>
              <a:t>handles information </a:t>
            </a:r>
            <a:r>
              <a:rPr lang="en-US" dirty="0"/>
              <a:t>and its </a:t>
            </a:r>
            <a:r>
              <a:rPr lang="en-US" b="1" dirty="0">
                <a:solidFill>
                  <a:schemeClr val="accent6"/>
                </a:solidFill>
              </a:rPr>
              <a:t>transfer between the OS and user program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Functions:</a:t>
            </a:r>
          </a:p>
          <a:p>
            <a:pPr lvl="2"/>
            <a:r>
              <a:rPr lang="en-US" dirty="0"/>
              <a:t>Get or set time and date</a:t>
            </a:r>
          </a:p>
          <a:p>
            <a:pPr lvl="2"/>
            <a:r>
              <a:rPr lang="en-US" dirty="0"/>
              <a:t>Get process and device attributes</a:t>
            </a:r>
          </a:p>
        </p:txBody>
      </p:sp>
    </p:spTree>
    <p:extLst>
      <p:ext uri="{BB962C8B-B14F-4D97-AF65-F5344CB8AC3E}">
        <p14:creationId xmlns:p14="http://schemas.microsoft.com/office/powerpoint/2010/main" val="314053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Communication</a:t>
            </a:r>
            <a:r>
              <a:rPr lang="en-US" dirty="0"/>
              <a:t>: These types of system calls are specially used for </a:t>
            </a:r>
            <a:r>
              <a:rPr lang="en-US" b="1" dirty="0">
                <a:solidFill>
                  <a:schemeClr val="accent6"/>
                </a:solidFill>
              </a:rPr>
              <a:t>interprocess communications (IPC)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Functions:</a:t>
            </a:r>
          </a:p>
          <a:p>
            <a:pPr lvl="2"/>
            <a:r>
              <a:rPr lang="en-US" dirty="0"/>
              <a:t>Create, delete communications connections</a:t>
            </a:r>
          </a:p>
          <a:p>
            <a:pPr lvl="2"/>
            <a:r>
              <a:rPr lang="en-US" dirty="0"/>
              <a:t>Send, receive message</a:t>
            </a:r>
          </a:p>
          <a:p>
            <a:pPr lvl="2"/>
            <a:r>
              <a:rPr lang="en-US" dirty="0"/>
              <a:t>Help OS to transfer status information</a:t>
            </a:r>
          </a:p>
          <a:p>
            <a:pPr lvl="2"/>
            <a:r>
              <a:rPr lang="en-US" dirty="0"/>
              <a:t>Attach or detach remote devices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23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system calls </a:t>
            </a:r>
            <a:r>
              <a:rPr lang="en-US" sz="2800" dirty="0"/>
              <a:t>(Read system call)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5"/>
            <a:ext cx="4715169" cy="3172496"/>
          </a:xfr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sz="2000" dirty="0"/>
              <a:t>Example: In Unix Read system call is</a:t>
            </a:r>
          </a:p>
          <a:p>
            <a:pPr marL="631825" lvl="1" indent="-403225"/>
            <a:r>
              <a:rPr lang="en-US" dirty="0"/>
              <a:t>count = read(</a:t>
            </a:r>
            <a:r>
              <a:rPr lang="en-US" dirty="0" err="1"/>
              <a:t>fd</a:t>
            </a:r>
            <a:r>
              <a:rPr lang="en-US" dirty="0"/>
              <a:t>, buffer, </a:t>
            </a:r>
            <a:r>
              <a:rPr lang="en-US" dirty="0" err="1"/>
              <a:t>nbytes</a:t>
            </a:r>
            <a:r>
              <a:rPr lang="en-US" dirty="0"/>
              <a:t>)</a:t>
            </a:r>
          </a:p>
          <a:p>
            <a:pPr marL="739775" lvl="2"/>
            <a:r>
              <a:rPr lang="en-US" dirty="0" err="1"/>
              <a:t>fd</a:t>
            </a:r>
            <a:r>
              <a:rPr lang="en-US" dirty="0"/>
              <a:t> is a file descriptor. </a:t>
            </a:r>
          </a:p>
          <a:p>
            <a:pPr marL="914400" lvl="3" indent="-282575"/>
            <a:r>
              <a:rPr lang="en-US" dirty="0"/>
              <a:t>When a file is opened, permissions are checked. </a:t>
            </a:r>
          </a:p>
          <a:p>
            <a:pPr marL="914400" lvl="3" indent="-282575"/>
            <a:r>
              <a:rPr lang="en-US" dirty="0"/>
              <a:t>If access is allowed, a number (</a:t>
            </a:r>
            <a:r>
              <a:rPr lang="en-US" dirty="0" err="1"/>
              <a:t>fd</a:t>
            </a:r>
            <a:r>
              <a:rPr lang="en-US" dirty="0"/>
              <a:t>) is returned. </a:t>
            </a:r>
          </a:p>
          <a:p>
            <a:pPr marL="914400" lvl="3" indent="-282575"/>
            <a:r>
              <a:rPr lang="en-US" dirty="0"/>
              <a:t>Then file  can be read/written.</a:t>
            </a:r>
          </a:p>
          <a:p>
            <a:pPr marL="739775" lvl="2"/>
            <a:r>
              <a:rPr lang="en-US" dirty="0" err="1"/>
              <a:t>nbytes</a:t>
            </a:r>
            <a:r>
              <a:rPr lang="en-US" dirty="0"/>
              <a:t> is number of bytes to read</a:t>
            </a:r>
          </a:p>
          <a:p>
            <a:pPr marL="739775" lvl="2"/>
            <a:r>
              <a:rPr lang="en-US" dirty="0"/>
              <a:t>buffer is where read deposits (stores) the data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88282" y="1080247"/>
            <a:ext cx="7416462" cy="5078506"/>
            <a:chOff x="1173839" y="270899"/>
            <a:chExt cx="9657326" cy="6362474"/>
          </a:xfrm>
        </p:grpSpPr>
        <p:sp>
          <p:nvSpPr>
            <p:cNvPr id="6" name="Rectangle 5"/>
            <p:cNvSpPr/>
            <p:nvPr/>
          </p:nvSpPr>
          <p:spPr>
            <a:xfrm>
              <a:off x="3143251" y="5618807"/>
              <a:ext cx="5530642" cy="977899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399971" y="563588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Return to caller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99971" y="1027820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Trap to the kernel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00268" y="1492053"/>
              <a:ext cx="3327976" cy="464233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Put code for read in register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99971" y="2881351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Increment SP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99971" y="3345584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Call read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00268" y="3809816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Push </a:t>
              </a:r>
              <a:r>
                <a:rPr lang="en-US" sz="2000" dirty="0" err="1">
                  <a:solidFill>
                    <a:schemeClr val="bg1"/>
                  </a:solidFill>
                </a:rPr>
                <a:t>fd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99971" y="4270648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Push &amp;buffer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00268" y="4734880"/>
              <a:ext cx="3327976" cy="46423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Push </a:t>
              </a:r>
              <a:r>
                <a:rPr lang="en-US" sz="2000" dirty="0" err="1">
                  <a:solidFill>
                    <a:schemeClr val="bg1"/>
                  </a:solidFill>
                </a:rPr>
                <a:t>nbytes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91226" y="5840389"/>
              <a:ext cx="1079500" cy="6094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Dispatch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21271" y="5840389"/>
              <a:ext cx="1003299" cy="60943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Sys call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handler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66377" y="5840389"/>
              <a:ext cx="595162" cy="609431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6" idx="3"/>
              <a:endCxn id="18" idx="1"/>
            </p:cNvCxnSpPr>
            <p:nvPr/>
          </p:nvCxnSpPr>
          <p:spPr>
            <a:xfrm>
              <a:off x="5170725" y="6145104"/>
              <a:ext cx="59565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8" idx="3"/>
              <a:endCxn id="17" idx="1"/>
            </p:cNvCxnSpPr>
            <p:nvPr/>
          </p:nvCxnSpPr>
          <p:spPr>
            <a:xfrm>
              <a:off x="6361539" y="6145104"/>
              <a:ext cx="6597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3920851" y="4821458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920851" y="4336948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920851" y="3844541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999411" y="1415257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298177" y="5702584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526087" y="5676576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7066244" y="2798415"/>
              <a:ext cx="640080" cy="64007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11</a:t>
              </a:r>
            </a:p>
          </p:txBody>
        </p:sp>
        <p:cxnSp>
          <p:nvCxnSpPr>
            <p:cNvPr id="28" name="Curved Connector 27"/>
            <p:cNvCxnSpPr>
              <a:stCxn id="12" idx="1"/>
              <a:endCxn id="10" idx="1"/>
            </p:cNvCxnSpPr>
            <p:nvPr/>
          </p:nvCxnSpPr>
          <p:spPr>
            <a:xfrm rot="10800000" flipH="1">
              <a:off x="4399970" y="1724171"/>
              <a:ext cx="297" cy="1853529"/>
            </a:xfrm>
            <a:prstGeom prst="curvedConnector3">
              <a:avLst>
                <a:gd name="adj1" fmla="val -14050033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8" idx="3"/>
              <a:endCxn id="11" idx="3"/>
            </p:cNvCxnSpPr>
            <p:nvPr/>
          </p:nvCxnSpPr>
          <p:spPr>
            <a:xfrm>
              <a:off x="7727946" y="795704"/>
              <a:ext cx="12700" cy="2317762"/>
            </a:xfrm>
            <a:prstGeom prst="curvedConnector3">
              <a:avLst>
                <a:gd name="adj1" fmla="val 317142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3143251" y="270899"/>
              <a:ext cx="5530642" cy="534790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urved Connector 30"/>
            <p:cNvCxnSpPr>
              <a:stCxn id="9" idx="1"/>
              <a:endCxn id="16" idx="1"/>
            </p:cNvCxnSpPr>
            <p:nvPr/>
          </p:nvCxnSpPr>
          <p:spPr>
            <a:xfrm rot="10800000" flipV="1">
              <a:off x="4091227" y="1259936"/>
              <a:ext cx="308744" cy="4885166"/>
            </a:xfrm>
            <a:prstGeom prst="curvedConnector3">
              <a:avLst>
                <a:gd name="adj1" fmla="val 36511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stCxn id="17" idx="3"/>
              <a:endCxn id="8" idx="0"/>
            </p:cNvCxnSpPr>
            <p:nvPr/>
          </p:nvCxnSpPr>
          <p:spPr>
            <a:xfrm flipH="1" flipV="1">
              <a:off x="6063959" y="563587"/>
              <a:ext cx="1960611" cy="5581517"/>
            </a:xfrm>
            <a:prstGeom prst="curvedConnector4">
              <a:avLst>
                <a:gd name="adj1" fmla="val -29149"/>
                <a:gd name="adj2" fmla="val 10409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7704531" y="2031425"/>
              <a:ext cx="640080" cy="64007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10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274236" y="4523304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374949" y="2119359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3854362" y="2639933"/>
              <a:ext cx="340750" cy="34074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7" name="Right Brace 36"/>
            <p:cNvSpPr/>
            <p:nvPr/>
          </p:nvSpPr>
          <p:spPr>
            <a:xfrm>
              <a:off x="8757807" y="598150"/>
              <a:ext cx="400050" cy="1433274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Brace 37"/>
            <p:cNvSpPr/>
            <p:nvPr/>
          </p:nvSpPr>
          <p:spPr>
            <a:xfrm>
              <a:off x="8757807" y="2903672"/>
              <a:ext cx="400050" cy="225853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269412" y="736402"/>
              <a:ext cx="1505394" cy="11567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Library </a:t>
              </a:r>
            </a:p>
            <a:p>
              <a:pPr algn="ctr"/>
              <a:r>
                <a:rPr lang="en-US" dirty="0"/>
                <a:t>procedure </a:t>
              </a:r>
            </a:p>
            <a:p>
              <a:pPr algn="ctr"/>
              <a:r>
                <a:rPr lang="en-US" dirty="0"/>
                <a:t>read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213054" y="3454554"/>
              <a:ext cx="1618111" cy="11567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User </a:t>
              </a:r>
            </a:p>
            <a:p>
              <a:pPr algn="ctr"/>
              <a:r>
                <a:rPr lang="en-US" dirty="0"/>
                <a:t>program</a:t>
              </a:r>
            </a:p>
            <a:p>
              <a:pPr algn="ctr"/>
              <a:r>
                <a:rPr lang="en-US" dirty="0"/>
                <a:t>calling read</a:t>
              </a:r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2657383" y="364581"/>
              <a:ext cx="395226" cy="5140868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e 41"/>
            <p:cNvSpPr/>
            <p:nvPr/>
          </p:nvSpPr>
          <p:spPr>
            <a:xfrm>
              <a:off x="2667612" y="5665767"/>
              <a:ext cx="374768" cy="89412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57356" y="2414470"/>
              <a:ext cx="1169332" cy="1041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User</a:t>
              </a:r>
            </a:p>
            <a:p>
              <a:pPr algn="ctr"/>
              <a:r>
                <a:rPr lang="en-US" sz="2400" dirty="0"/>
                <a:t>space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73839" y="5592280"/>
              <a:ext cx="1374976" cy="1041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Kernel </a:t>
              </a:r>
            </a:p>
            <a:p>
              <a:pPr algn="ctr"/>
              <a:r>
                <a:rPr lang="en-US" sz="2400" dirty="0"/>
                <a:t>space</a:t>
              </a:r>
            </a:p>
          </p:txBody>
        </p:sp>
      </p:grpSp>
      <p:sp>
        <p:nvSpPr>
          <p:cNvPr id="45" name="Left Brace 44"/>
          <p:cNvSpPr/>
          <p:nvPr/>
        </p:nvSpPr>
        <p:spPr>
          <a:xfrm>
            <a:off x="6330070" y="3925628"/>
            <a:ext cx="314683" cy="1088303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48763" y="4062834"/>
            <a:ext cx="1623449" cy="854307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Push parameter onto stack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94254" y="2761808"/>
            <a:ext cx="1901130" cy="323944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Call to library </a:t>
            </a:r>
            <a:r>
              <a:rPr lang="en-US" dirty="0" err="1"/>
              <a:t>proc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885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5" grpId="0" animBg="1"/>
      <p:bldP spid="46" grpId="0" animBg="1"/>
      <p:bldP spid="4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involved in making a system call </a:t>
            </a:r>
            <a:r>
              <a:rPr lang="en-US" sz="2800" dirty="0"/>
              <a:t>(Read system call)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Steps involved in making a system call</a:t>
            </a:r>
          </a:p>
          <a:p>
            <a:pPr lvl="1"/>
            <a:r>
              <a:rPr lang="en-US" sz="2000" dirty="0"/>
              <a:t>In steps 1-3, the </a:t>
            </a:r>
            <a:r>
              <a:rPr lang="en-US" sz="2000" dirty="0">
                <a:solidFill>
                  <a:schemeClr val="accent6"/>
                </a:solidFill>
              </a:rPr>
              <a:t>calling program pushes the parameters onto the stack</a:t>
            </a:r>
            <a:r>
              <a:rPr lang="en-US" sz="2000" dirty="0"/>
              <a:t>. The first and third parameters are called by value, but the second one is called by its address as denoted by the &amp; symbol.</a:t>
            </a:r>
          </a:p>
          <a:p>
            <a:pPr lvl="1"/>
            <a:r>
              <a:rPr lang="en-US" sz="2000" dirty="0"/>
              <a:t>In step 4, the </a:t>
            </a:r>
            <a:r>
              <a:rPr lang="en-US" sz="2000" dirty="0">
                <a:solidFill>
                  <a:schemeClr val="accent6"/>
                </a:solidFill>
              </a:rPr>
              <a:t>actual call to the library procedure is made</a:t>
            </a:r>
            <a:r>
              <a:rPr lang="en-US" sz="2000" dirty="0"/>
              <a:t>. This instruction is the normal procedure call instruction used to call all procedures.</a:t>
            </a:r>
          </a:p>
          <a:p>
            <a:pPr lvl="1"/>
            <a:r>
              <a:rPr lang="en-US" sz="2000" dirty="0"/>
              <a:t>In step 5, the </a:t>
            </a:r>
            <a:r>
              <a:rPr lang="en-US" sz="2000" dirty="0">
                <a:solidFill>
                  <a:schemeClr val="accent6"/>
                </a:solidFill>
              </a:rPr>
              <a:t>library procedure places the system call number</a:t>
            </a:r>
            <a:r>
              <a:rPr lang="en-US" sz="2000" dirty="0"/>
              <a:t> in a place where the operating system expects it, such as a register.</a:t>
            </a:r>
          </a:p>
          <a:p>
            <a:pPr lvl="1"/>
            <a:r>
              <a:rPr lang="en-US" sz="2000" dirty="0"/>
              <a:t> In step 6, the </a:t>
            </a:r>
            <a:r>
              <a:rPr lang="en-US" sz="2000" dirty="0">
                <a:solidFill>
                  <a:schemeClr val="accent6"/>
                </a:solidFill>
              </a:rPr>
              <a:t>library procedure executes a TRAP instruction </a:t>
            </a:r>
            <a:r>
              <a:rPr lang="en-US" sz="2000" dirty="0"/>
              <a:t>to switch from user mode to kernel mode and start execution at a fixed address within the kernel.</a:t>
            </a:r>
          </a:p>
          <a:p>
            <a:pPr lvl="1"/>
            <a:r>
              <a:rPr lang="en-US" sz="2000" dirty="0"/>
              <a:t>In step 7, the </a:t>
            </a:r>
            <a:r>
              <a:rPr lang="en-US" sz="2000" dirty="0">
                <a:solidFill>
                  <a:schemeClr val="accent6"/>
                </a:solidFill>
              </a:rPr>
              <a:t>kernel examines the system call number and then dispatches</a:t>
            </a:r>
            <a:r>
              <a:rPr lang="en-US" sz="2000" dirty="0"/>
              <a:t> it to the correct system call handler. This correct number is given in the table of system call handlers by pointers referenced at the system call number.</a:t>
            </a:r>
          </a:p>
          <a:p>
            <a:pPr lvl="1"/>
            <a:r>
              <a:rPr lang="en-US" sz="2000" dirty="0"/>
              <a:t>In step 8, the </a:t>
            </a:r>
            <a:r>
              <a:rPr lang="en-US" sz="2000" dirty="0">
                <a:solidFill>
                  <a:schemeClr val="accent6"/>
                </a:solidFill>
              </a:rPr>
              <a:t>system call handler runs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In step 9, the </a:t>
            </a:r>
            <a:r>
              <a:rPr lang="en-US" sz="2000" dirty="0">
                <a:solidFill>
                  <a:schemeClr val="accent6"/>
                </a:solidFill>
              </a:rPr>
              <a:t>operation is completed</a:t>
            </a:r>
            <a:r>
              <a:rPr lang="en-US" sz="2000" dirty="0"/>
              <a:t>, and the </a:t>
            </a:r>
            <a:r>
              <a:rPr lang="en-US" sz="2000" dirty="0">
                <a:solidFill>
                  <a:schemeClr val="accent6"/>
                </a:solidFill>
              </a:rPr>
              <a:t>user is given back control</a:t>
            </a:r>
            <a:r>
              <a:rPr lang="en-US" sz="2000" dirty="0"/>
              <a:t> once the TRAP instruction is set.</a:t>
            </a:r>
          </a:p>
          <a:p>
            <a:pPr lvl="1"/>
            <a:r>
              <a:rPr lang="en-US" sz="2000" dirty="0"/>
              <a:t>In step 10, this </a:t>
            </a:r>
            <a:r>
              <a:rPr lang="en-US" sz="2000" dirty="0">
                <a:solidFill>
                  <a:schemeClr val="accent6"/>
                </a:solidFill>
              </a:rPr>
              <a:t>procedure returns to the user program</a:t>
            </a:r>
            <a:r>
              <a:rPr lang="en-US" sz="2000" dirty="0"/>
              <a:t>, like how all normal library procedures do.</a:t>
            </a:r>
          </a:p>
          <a:p>
            <a:pPr lvl="1"/>
            <a:r>
              <a:rPr lang="en-US" sz="2000" dirty="0"/>
              <a:t>In step 11, the </a:t>
            </a:r>
            <a:r>
              <a:rPr lang="en-US" sz="2000" dirty="0">
                <a:solidFill>
                  <a:schemeClr val="accent6"/>
                </a:solidFill>
              </a:rPr>
              <a:t>operating system has to clear the stack</a:t>
            </a:r>
            <a:r>
              <a:rPr lang="en-US" sz="2000" dirty="0"/>
              <a:t>, so it increments it enough so that it is empty.</a:t>
            </a:r>
          </a:p>
        </p:txBody>
      </p:sp>
    </p:spTree>
    <p:extLst>
      <p:ext uri="{BB962C8B-B14F-4D97-AF65-F5344CB8AC3E}">
        <p14:creationId xmlns:p14="http://schemas.microsoft.com/office/powerpoint/2010/main" val="269743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calls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2" y="860608"/>
            <a:ext cx="877704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1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calls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784" y="863600"/>
            <a:ext cx="88153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4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Module (</a:t>
            </a:r>
            <a:r>
              <a:rPr lang="en-US" dirty="0" err="1"/>
              <a:t>Input/Output</a:t>
            </a:r>
            <a:r>
              <a:rPr lang="en-US" dirty="0"/>
              <a:t> Module)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module is a </a:t>
            </a:r>
            <a:r>
              <a:rPr lang="en-US" b="1" dirty="0">
                <a:solidFill>
                  <a:schemeClr val="accent6"/>
                </a:solidFill>
              </a:rPr>
              <a:t>device that acts as the connective bridge between a computer system </a:t>
            </a:r>
            <a:r>
              <a:rPr lang="en-US" dirty="0"/>
              <a:t>at one end </a:t>
            </a:r>
            <a:r>
              <a:rPr lang="en-US" b="1" dirty="0">
                <a:solidFill>
                  <a:schemeClr val="accent6"/>
                </a:solidFill>
              </a:rPr>
              <a:t>and an I/O or peripheral device </a:t>
            </a:r>
            <a:r>
              <a:rPr lang="en-US" dirty="0"/>
              <a:t>at the other, such as a printer, webcam or scanner.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3683" r="2380" b="4424"/>
          <a:stretch/>
        </p:blipFill>
        <p:spPr>
          <a:xfrm>
            <a:off x="4570809" y="1559859"/>
            <a:ext cx="7490012" cy="33348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1180" y="1941828"/>
            <a:ext cx="4439630" cy="256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I/O module is a </a:t>
            </a:r>
            <a:r>
              <a:rPr lang="en-US" b="1" dirty="0">
                <a:solidFill>
                  <a:schemeClr val="accent6"/>
                </a:solidFill>
              </a:rPr>
              <a:t>mediator between the processor/memory  and an I/O devices</a:t>
            </a:r>
            <a:r>
              <a:rPr lang="en-US" dirty="0"/>
              <a:t>. 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controls the data exchange</a:t>
            </a:r>
            <a:r>
              <a:rPr lang="en-US" dirty="0"/>
              <a:t> between the </a:t>
            </a:r>
            <a:r>
              <a:rPr lang="en-US" b="1" dirty="0">
                <a:solidFill>
                  <a:schemeClr val="accent6"/>
                </a:solidFill>
              </a:rPr>
              <a:t>external devices and main memory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external devices and CPU registers</a:t>
            </a:r>
            <a:r>
              <a:rPr lang="en-US" dirty="0"/>
              <a:t>.</a:t>
            </a:r>
          </a:p>
        </p:txBody>
      </p:sp>
      <p:sp>
        <p:nvSpPr>
          <p:cNvPr id="5" name="Oval 4"/>
          <p:cNvSpPr/>
          <p:nvPr/>
        </p:nvSpPr>
        <p:spPr>
          <a:xfrm>
            <a:off x="6118412" y="1941828"/>
            <a:ext cx="968188" cy="3105145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589854" y="1941828"/>
            <a:ext cx="968188" cy="3105145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Operating Systems (OS) 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21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 (OS)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Monolithic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Layered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Microkernel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Client-server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Virtual machines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VM/370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Virtual machines rediscovered</a:t>
            </a:r>
          </a:p>
          <a:p>
            <a:pPr marL="1058862" lvl="1" indent="-514350">
              <a:buFont typeface="+mj-lt"/>
              <a:buAutoNum type="romanUcPeriod"/>
            </a:pPr>
            <a:r>
              <a:rPr lang="en-US" dirty="0"/>
              <a:t>The java virtual machine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Exokernels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OS </a:t>
            </a:r>
            <a:r>
              <a:rPr lang="en-US" b="1" dirty="0">
                <a:solidFill>
                  <a:schemeClr val="accent6"/>
                </a:solidFill>
              </a:rPr>
              <a:t>runs as a single program in kernel mode</a:t>
            </a:r>
            <a:r>
              <a:rPr lang="en-US" dirty="0"/>
              <a:t>.</a:t>
            </a:r>
          </a:p>
          <a:p>
            <a:r>
              <a:rPr lang="en-US" dirty="0"/>
              <a:t>OS is written as a </a:t>
            </a:r>
            <a:r>
              <a:rPr lang="en-US" b="1" dirty="0">
                <a:solidFill>
                  <a:schemeClr val="accent6"/>
                </a:solidFill>
              </a:rPr>
              <a:t>collection of procedures, linked together into a single large executable binary program</a:t>
            </a:r>
            <a:r>
              <a:rPr lang="en-US" dirty="0"/>
              <a:t>.</a:t>
            </a:r>
          </a:p>
          <a:p>
            <a:r>
              <a:rPr lang="en-US" dirty="0"/>
              <a:t>Each procedure has well defined interface in terms of parameter and results, and each one is free to call any other one.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67686" y="3290047"/>
            <a:ext cx="4025385" cy="2048435"/>
            <a:chOff x="4826753" y="2032714"/>
            <a:chExt cx="7365247" cy="3776379"/>
          </a:xfrm>
        </p:grpSpPr>
        <p:sp>
          <p:nvSpPr>
            <p:cNvPr id="8" name="Oval 7"/>
            <p:cNvSpPr/>
            <p:nvPr/>
          </p:nvSpPr>
          <p:spPr>
            <a:xfrm>
              <a:off x="8897691" y="2032714"/>
              <a:ext cx="1056068" cy="105606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541912" y="3616816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483143" y="3616816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0424374" y="3616815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1365605" y="3616814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600681" y="3616814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659450" y="3616813"/>
              <a:ext cx="826395" cy="826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232022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185326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113675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063223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996946" y="4902559"/>
              <a:ext cx="622482" cy="62248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8" idx="2"/>
              <a:endCxn id="14" idx="0"/>
            </p:cNvCxnSpPr>
            <p:nvPr/>
          </p:nvCxnSpPr>
          <p:spPr>
            <a:xfrm flipH="1">
              <a:off x="7072648" y="2560748"/>
              <a:ext cx="1825043" cy="1056065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3"/>
              <a:endCxn id="13" idx="0"/>
            </p:cNvCxnSpPr>
            <p:nvPr/>
          </p:nvCxnSpPr>
          <p:spPr>
            <a:xfrm flipH="1">
              <a:off x="8013879" y="2934124"/>
              <a:ext cx="1038470" cy="68269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4"/>
              <a:endCxn id="9" idx="0"/>
            </p:cNvCxnSpPr>
            <p:nvPr/>
          </p:nvCxnSpPr>
          <p:spPr>
            <a:xfrm flipH="1">
              <a:off x="8955110" y="3088782"/>
              <a:ext cx="470615" cy="5280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4"/>
              <a:endCxn id="10" idx="0"/>
            </p:cNvCxnSpPr>
            <p:nvPr/>
          </p:nvCxnSpPr>
          <p:spPr>
            <a:xfrm>
              <a:off x="9425725" y="3088782"/>
              <a:ext cx="470616" cy="5280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5"/>
              <a:endCxn id="11" idx="0"/>
            </p:cNvCxnSpPr>
            <p:nvPr/>
          </p:nvCxnSpPr>
          <p:spPr>
            <a:xfrm>
              <a:off x="9799101" y="2934124"/>
              <a:ext cx="1038471" cy="682691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6"/>
              <a:endCxn id="12" idx="0"/>
            </p:cNvCxnSpPr>
            <p:nvPr/>
          </p:nvCxnSpPr>
          <p:spPr>
            <a:xfrm>
              <a:off x="9953759" y="2560748"/>
              <a:ext cx="1825044" cy="1056066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4" idx="4"/>
              <a:endCxn id="15" idx="1"/>
            </p:cNvCxnSpPr>
            <p:nvPr/>
          </p:nvCxnSpPr>
          <p:spPr>
            <a:xfrm>
              <a:off x="7072648" y="4443208"/>
              <a:ext cx="250534" cy="550511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4" idx="5"/>
              <a:endCxn id="16" idx="1"/>
            </p:cNvCxnSpPr>
            <p:nvPr/>
          </p:nvCxnSpPr>
          <p:spPr>
            <a:xfrm>
              <a:off x="7364822" y="4322185"/>
              <a:ext cx="911664" cy="67153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15" idx="0"/>
            </p:cNvCxnSpPr>
            <p:nvPr/>
          </p:nvCxnSpPr>
          <p:spPr>
            <a:xfrm flipH="1">
              <a:off x="7543263" y="4322186"/>
              <a:ext cx="178441" cy="58037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3" idx="5"/>
              <a:endCxn id="17" idx="1"/>
            </p:cNvCxnSpPr>
            <p:nvPr/>
          </p:nvCxnSpPr>
          <p:spPr>
            <a:xfrm>
              <a:off x="8306053" y="4322186"/>
              <a:ext cx="898782" cy="67153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7" idx="0"/>
            </p:cNvCxnSpPr>
            <p:nvPr/>
          </p:nvCxnSpPr>
          <p:spPr>
            <a:xfrm flipH="1">
              <a:off x="9424916" y="4443211"/>
              <a:ext cx="471425" cy="459348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3"/>
              <a:endCxn id="16" idx="7"/>
            </p:cNvCxnSpPr>
            <p:nvPr/>
          </p:nvCxnSpPr>
          <p:spPr>
            <a:xfrm flipH="1">
              <a:off x="8716648" y="4322187"/>
              <a:ext cx="1828749" cy="671532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3"/>
              <a:endCxn id="18" idx="7"/>
            </p:cNvCxnSpPr>
            <p:nvPr/>
          </p:nvCxnSpPr>
          <p:spPr>
            <a:xfrm flipH="1">
              <a:off x="10594545" y="4322186"/>
              <a:ext cx="892083" cy="671533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4"/>
              <a:endCxn id="19" idx="7"/>
            </p:cNvCxnSpPr>
            <p:nvPr/>
          </p:nvCxnSpPr>
          <p:spPr>
            <a:xfrm flipH="1">
              <a:off x="11528268" y="4443209"/>
              <a:ext cx="250535" cy="55051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151549" y="3320602"/>
              <a:ext cx="6924267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151549" y="4718463"/>
              <a:ext cx="6924267" cy="0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4835439" y="2234742"/>
              <a:ext cx="191068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Main 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Procedure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826753" y="3554397"/>
              <a:ext cx="205733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Service </a:t>
              </a:r>
            </a:p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Procedures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29547" y="4731035"/>
              <a:ext cx="1910683" cy="1078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Utility </a:t>
              </a:r>
            </a:p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Procedure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578807" y="3414687"/>
            <a:ext cx="7223760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rgbClr val="0070C0"/>
                </a:solidFill>
              </a:rPr>
              <a:t>A main program that invoke the requested service procedure.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A set of service procedures that carry out the system calls.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"/>
            </a:pPr>
            <a:r>
              <a:rPr lang="en-US" sz="2200" dirty="0">
                <a:solidFill>
                  <a:srgbClr val="7030A0"/>
                </a:solidFill>
              </a:rPr>
              <a:t>A set of utility procedures that help the service procedure.</a:t>
            </a:r>
          </a:p>
        </p:txBody>
      </p:sp>
    </p:spTree>
    <p:extLst>
      <p:ext uri="{BB962C8B-B14F-4D97-AF65-F5344CB8AC3E}">
        <p14:creationId xmlns:p14="http://schemas.microsoft.com/office/powerpoint/2010/main" val="65759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system, the OS is organized as a </a:t>
            </a:r>
            <a:r>
              <a:rPr lang="en-US" b="1" dirty="0">
                <a:solidFill>
                  <a:schemeClr val="accent6"/>
                </a:solidFill>
              </a:rPr>
              <a:t>hierarchy of layers</a:t>
            </a:r>
            <a:r>
              <a:rPr lang="en-US" dirty="0"/>
              <a:t>.</a:t>
            </a:r>
          </a:p>
          <a:p>
            <a:r>
              <a:rPr lang="en-US" dirty="0"/>
              <a:t>The first system constructed in this way was </a:t>
            </a:r>
            <a:r>
              <a:rPr lang="en-US" b="1" dirty="0">
                <a:solidFill>
                  <a:schemeClr val="accent6"/>
                </a:solidFill>
              </a:rPr>
              <a:t>THE system</a:t>
            </a:r>
            <a:r>
              <a:rPr lang="en-US" dirty="0"/>
              <a:t>.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204057" y="1743707"/>
          <a:ext cx="118872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6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Layer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212439" y="2134249"/>
          <a:ext cx="11878058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4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4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/>
                        <a:t>5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/>
                        <a:t>Operator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6"/>
                          </a:solidFill>
                        </a:rPr>
                        <a:t>Operator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sz="2000" b="0" kern="1200" dirty="0"/>
                        <a:t>was located.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211679" y="2531141"/>
          <a:ext cx="11878056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9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dirty="0"/>
                        <a:t>User</a:t>
                      </a:r>
                      <a:r>
                        <a:rPr lang="en-US" sz="2000" b="0" baseline="0" dirty="0"/>
                        <a:t> programs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programs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/>
                        <a:t>were found.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210917" y="2928033"/>
          <a:ext cx="11878056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9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Input / Output</a:t>
                      </a:r>
                      <a:r>
                        <a:rPr lang="en-US" sz="2000" b="0" baseline="0" dirty="0"/>
                        <a:t> management</a:t>
                      </a:r>
                      <a:endParaRPr lang="en-US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Takes care of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managing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I/O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devices</a:t>
                      </a:r>
                      <a:r>
                        <a:rPr lang="en-US" sz="2000" b="0" dirty="0"/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Buffering the information.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210155" y="3629725"/>
          <a:ext cx="11878056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4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Operator-process</a:t>
                      </a:r>
                      <a:r>
                        <a:rPr lang="en-US" sz="2000" b="0" baseline="0" dirty="0"/>
                        <a:t> communication</a:t>
                      </a:r>
                      <a:endParaRPr lang="en-US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Handles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/>
                        <a:t>between each process and the operator console (i.e. user).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09393" y="4331417"/>
          <a:ext cx="11878056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5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3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Memory and drum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Did the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management</a:t>
                      </a:r>
                      <a:r>
                        <a:rPr lang="en-US" sz="2000" b="0" dirty="0"/>
                        <a:t>. </a:t>
                      </a:r>
                    </a:p>
                    <a:p>
                      <a:pPr algn="just"/>
                      <a:r>
                        <a:rPr lang="en-US" sz="2000" b="0" dirty="0"/>
                        <a:t>Allocated space for process in main memory and on a 512K word drum used for holding parts of processes for which there was no room in memory. </a:t>
                      </a:r>
                      <a:endParaRPr lang="en-IN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08629" y="5337909"/>
          <a:ext cx="11878056" cy="1005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75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3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Processor allocation and multi-programming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/>
                        <a:t>Provided the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basic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multiprogramming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000" b="0" dirty="0"/>
                        <a:t>of the CPU.</a:t>
                      </a:r>
                      <a:r>
                        <a:rPr lang="en-US" sz="2000" b="0" baseline="0" dirty="0"/>
                        <a:t> </a:t>
                      </a:r>
                    </a:p>
                    <a:p>
                      <a:pPr algn="just"/>
                      <a:r>
                        <a:rPr lang="en-US" sz="2000" b="0" dirty="0"/>
                        <a:t>Dealt with allocation of the processor, switching between processes when interrupts occurred or timers expired.</a:t>
                      </a:r>
                      <a:endParaRPr lang="en-IN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6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layered approach, the </a:t>
            </a:r>
            <a:r>
              <a:rPr lang="en-US" b="1" dirty="0">
                <a:solidFill>
                  <a:schemeClr val="accent6"/>
                </a:solidFill>
              </a:rPr>
              <a:t>designer have choice where to draw the kernel and user mode boundary</a:t>
            </a:r>
            <a:r>
              <a:rPr lang="en-US" dirty="0"/>
              <a:t>.</a:t>
            </a:r>
          </a:p>
          <a:p>
            <a:r>
              <a:rPr lang="en-US" dirty="0"/>
              <a:t>It is </a:t>
            </a:r>
            <a:r>
              <a:rPr lang="en-US" b="1" dirty="0">
                <a:solidFill>
                  <a:schemeClr val="accent6"/>
                </a:solidFill>
              </a:rPr>
              <a:t>better to put as little as possible in kernel mode</a:t>
            </a:r>
            <a:r>
              <a:rPr lang="en-US" dirty="0"/>
              <a:t> because bugs in the kernel can bring down the system instantly.</a:t>
            </a:r>
          </a:p>
          <a:p>
            <a:r>
              <a:rPr lang="en-US" dirty="0"/>
              <a:t>The microkernel design provides </a:t>
            </a:r>
            <a:r>
              <a:rPr lang="en-US" b="1" dirty="0">
                <a:solidFill>
                  <a:schemeClr val="accent6"/>
                </a:solidFill>
              </a:rPr>
              <a:t>high reliability by splitting OS up into small well defined modules, only one module run in kernel and rest of all run in user mode</a:t>
            </a:r>
            <a:r>
              <a:rPr lang="en-US" dirty="0"/>
              <a:t>.</a:t>
            </a:r>
          </a:p>
          <a:p>
            <a:r>
              <a:rPr lang="en-US" dirty="0"/>
              <a:t>As each device driver runs as a user process, a bug in audio driver will cause the sound to be stop, but not crash the computer.</a:t>
            </a:r>
          </a:p>
          <a:p>
            <a:r>
              <a:rPr lang="en-US" dirty="0"/>
              <a:t>Examples: Integrity, K42, QNX, Symbian and MINIX 3.</a:t>
            </a:r>
          </a:p>
          <a:p>
            <a:r>
              <a:rPr lang="en-US" dirty="0"/>
              <a:t>Kernel contains only</a:t>
            </a:r>
          </a:p>
          <a:p>
            <a:pPr lvl="1"/>
            <a:r>
              <a:rPr lang="en-US" dirty="0"/>
              <a:t>Sys (Kernel call handler)</a:t>
            </a:r>
          </a:p>
          <a:p>
            <a:pPr lvl="1"/>
            <a:r>
              <a:rPr lang="en-US" dirty="0"/>
              <a:t>Clock (because scheduler interact with it)</a:t>
            </a:r>
          </a:p>
        </p:txBody>
      </p:sp>
      <p:pic>
        <p:nvPicPr>
          <p:cNvPr id="4" name="Content Placeholder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44" y="4303654"/>
            <a:ext cx="5636455" cy="230259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708356" y="6056183"/>
            <a:ext cx="1493044" cy="520830"/>
          </a:xfrm>
          <a:prstGeom prst="roundRect">
            <a:avLst>
              <a:gd name="adj" fmla="val 6679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are divided into two categories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Servers</a:t>
            </a:r>
            <a:r>
              <a:rPr lang="en-US" dirty="0">
                <a:solidFill>
                  <a:schemeClr val="accent6"/>
                </a:solidFill>
              </a:rPr>
              <a:t>: provide services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Clients</a:t>
            </a:r>
            <a:r>
              <a:rPr lang="en-US" dirty="0">
                <a:solidFill>
                  <a:schemeClr val="accent6"/>
                </a:solidFill>
              </a:rPr>
              <a:t>: uses services</a:t>
            </a:r>
          </a:p>
          <a:p>
            <a:r>
              <a:rPr lang="en-US" dirty="0"/>
              <a:t>Client and server </a:t>
            </a:r>
            <a:r>
              <a:rPr lang="en-US" b="1" dirty="0">
                <a:solidFill>
                  <a:schemeClr val="accent6"/>
                </a:solidFill>
              </a:rPr>
              <a:t>run on different computers, connected by LAN or WAN and communicate via message passing</a:t>
            </a:r>
            <a:r>
              <a:rPr lang="en-US" dirty="0"/>
              <a:t>.</a:t>
            </a:r>
          </a:p>
          <a:p>
            <a:r>
              <a:rPr lang="en-US" dirty="0"/>
              <a:t>To obtain a service, </a:t>
            </a:r>
            <a:r>
              <a:rPr lang="en-US" b="1" dirty="0">
                <a:solidFill>
                  <a:schemeClr val="accent6"/>
                </a:solidFill>
              </a:rPr>
              <a:t>a client construct a message </a:t>
            </a:r>
            <a:r>
              <a:rPr lang="en-US" dirty="0"/>
              <a:t>saying </a:t>
            </a:r>
            <a:r>
              <a:rPr lang="en-US" b="1" dirty="0">
                <a:solidFill>
                  <a:schemeClr val="accent6"/>
                </a:solidFill>
              </a:rPr>
              <a:t>what it wants and send it to server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server then does the work and send back the answer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0" y="3658727"/>
            <a:ext cx="9672078" cy="22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Multiprogramming v/s Multiprocessing v/s Multitasking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6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v/s Multiprocessing v/s Multitasking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623" y="863444"/>
            <a:ext cx="11929641" cy="559056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1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125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tatic.thenounproject.com/png/12565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79" y="3784918"/>
            <a:ext cx="2539682" cy="2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293617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3870303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4897461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7476857" y="4140359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4341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Multiprogramming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81125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Multiprocessing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87379" y="1098868"/>
            <a:ext cx="2539682" cy="25396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Multitasking</a:t>
            </a:r>
          </a:p>
        </p:txBody>
      </p:sp>
      <p:pic>
        <p:nvPicPr>
          <p:cNvPr id="16" name="Picture 10" descr="Multiprogram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7" y="1473845"/>
            <a:ext cx="2377440" cy="165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Multiprocess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02" y="1473845"/>
            <a:ext cx="2333269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6027" r="1292"/>
          <a:stretch/>
        </p:blipFill>
        <p:spPr>
          <a:xfrm>
            <a:off x="6771040" y="1473845"/>
            <a:ext cx="2377440" cy="210755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302574" y="928437"/>
            <a:ext cx="0" cy="55626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04093" y="928437"/>
            <a:ext cx="0" cy="55626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21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v/s Multiprocessing v/s Multitasking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55320" y="871381"/>
          <a:ext cx="11040480" cy="63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Multiprogramming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Multiprocessing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Multitasking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55320" y="1498426"/>
          <a:ext cx="11040480" cy="1920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concurrent residency of more than one program in the main memory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called as multiprogramming.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availability of more than one processor per system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which can execute several set of instructions in parallel is called as multiprocessing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execution of more than one task simultaneously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called as multitasking.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55320" y="3415711"/>
          <a:ext cx="1104048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GB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one</a:t>
                      </a:r>
                      <a:endParaRPr lang="en-US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more than one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Number of processor: one</a:t>
                      </a:r>
                      <a:endParaRPr lang="en-US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55320" y="4235715"/>
          <a:ext cx="1104048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One process is executed at a time.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More than one process can be executed at a time.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One by one job is being executed at a time.</a:t>
                      </a:r>
                      <a:endParaRPr lang="en-GB" sz="24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647114" y="5162841"/>
            <a:ext cx="8923488" cy="1371600"/>
          </a:xfrm>
          <a:prstGeom prst="roundRect">
            <a:avLst>
              <a:gd name="adj" fmla="val 7735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Multitasking is a logical extension of multi programming</a:t>
            </a:r>
            <a:r>
              <a:rPr lang="en-US" sz="2000" dirty="0">
                <a:solidFill>
                  <a:schemeClr val="tx1"/>
                </a:solidFill>
              </a:rPr>
              <a:t>. The major way in which multitasking differs from multi programming is that </a:t>
            </a:r>
            <a:r>
              <a:rPr lang="en-US" sz="2000" b="1" dirty="0">
                <a:solidFill>
                  <a:schemeClr val="accent6"/>
                </a:solidFill>
              </a:rPr>
              <a:t>multi programming works solely on the concept of context switching whereas multitasking is based on time sharing alongside the concept of context switching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494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Time Sharing Operating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81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Bus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88878" y="6135540"/>
            <a:ext cx="429768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88878" y="5747555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Exercise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1787807" y="5738667"/>
          <a:ext cx="329184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29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 are the 3 types of buses?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402785" cy="5590565"/>
          </a:xfrm>
        </p:spPr>
        <p:txBody>
          <a:bodyPr/>
          <a:lstStyle/>
          <a:p>
            <a:r>
              <a:rPr lang="en-US" altLang="en-US" dirty="0"/>
              <a:t>Provides </a:t>
            </a:r>
            <a:r>
              <a:rPr lang="en-US" altLang="en-US" b="1" dirty="0">
                <a:solidFill>
                  <a:schemeClr val="accent6"/>
                </a:solidFill>
              </a:rPr>
              <a:t>communication among processors</a:t>
            </a:r>
            <a:r>
              <a:rPr lang="en-US" altLang="en-US" dirty="0"/>
              <a:t>, main memory, and I/O devices.</a:t>
            </a:r>
          </a:p>
          <a:p>
            <a:r>
              <a:rPr lang="en-US" dirty="0"/>
              <a:t>The system bus is a pathway </a:t>
            </a:r>
            <a:r>
              <a:rPr lang="en-US" b="1" dirty="0">
                <a:solidFill>
                  <a:schemeClr val="accent6"/>
                </a:solidFill>
              </a:rPr>
              <a:t>composed of cables and connectors used to carry data</a:t>
            </a:r>
            <a:r>
              <a:rPr lang="en-US" dirty="0"/>
              <a:t> between a computer microprocessor and the main memory.</a:t>
            </a:r>
          </a:p>
          <a:p>
            <a:r>
              <a:rPr lang="en-US" dirty="0"/>
              <a:t>Types of buses</a:t>
            </a:r>
          </a:p>
          <a:p>
            <a:pPr lvl="1"/>
            <a:r>
              <a:rPr lang="en-US" dirty="0"/>
              <a:t>Address bus - </a:t>
            </a:r>
            <a:r>
              <a:rPr lang="en-US" b="1" dirty="0">
                <a:solidFill>
                  <a:schemeClr val="accent6"/>
                </a:solidFill>
              </a:rPr>
              <a:t>carries memory addresses </a:t>
            </a:r>
            <a:r>
              <a:rPr lang="en-US" dirty="0"/>
              <a:t>from the processor to other components such as primary storage and input/output devices.</a:t>
            </a:r>
          </a:p>
          <a:p>
            <a:pPr lvl="1"/>
            <a:r>
              <a:rPr lang="en-US" dirty="0"/>
              <a:t>Data bus - </a:t>
            </a:r>
            <a:r>
              <a:rPr lang="en-US" b="1" dirty="0">
                <a:solidFill>
                  <a:schemeClr val="accent6"/>
                </a:solidFill>
              </a:rPr>
              <a:t>carries the data</a:t>
            </a:r>
            <a:r>
              <a:rPr lang="en-US" dirty="0"/>
              <a:t> between the processor and other components.</a:t>
            </a:r>
          </a:p>
          <a:p>
            <a:pPr lvl="1"/>
            <a:r>
              <a:rPr lang="en-US" dirty="0"/>
              <a:t>Control bus - </a:t>
            </a:r>
            <a:r>
              <a:rPr lang="en-US" b="1" dirty="0">
                <a:solidFill>
                  <a:schemeClr val="accent6"/>
                </a:solidFill>
              </a:rPr>
              <a:t>carries control signals </a:t>
            </a:r>
            <a:r>
              <a:rPr lang="en-US" dirty="0"/>
              <a:t>from the processor to other components.</a:t>
            </a: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887" y="711201"/>
            <a:ext cx="25511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eal-World Examples of Bus Architectures - Tech Skills Class | Study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647" y="4748066"/>
            <a:ext cx="3333750" cy="198120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59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Sharing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253165" cy="5590565"/>
          </a:xfrm>
        </p:spPr>
        <p:txBody>
          <a:bodyPr/>
          <a:lstStyle/>
          <a:p>
            <a:r>
              <a:rPr lang="en-US" dirty="0"/>
              <a:t>A time sharing operating system </a:t>
            </a:r>
            <a:r>
              <a:rPr lang="en-US" b="1" dirty="0">
                <a:solidFill>
                  <a:schemeClr val="accent6"/>
                </a:solidFill>
              </a:rPr>
              <a:t>allows many users to share the computer resources simultaneously</a:t>
            </a:r>
            <a:r>
              <a:rPr lang="en-US" dirty="0"/>
              <a:t>. </a:t>
            </a:r>
          </a:p>
          <a:p>
            <a:r>
              <a:rPr lang="en-US" dirty="0"/>
              <a:t>In other words, time sharing refers to the </a:t>
            </a:r>
            <a:r>
              <a:rPr lang="en-US" b="1" dirty="0">
                <a:solidFill>
                  <a:schemeClr val="accent6"/>
                </a:solidFill>
              </a:rPr>
              <a:t>allocation of computer resources in time slots to several programs simultaneously</a:t>
            </a:r>
            <a:r>
              <a:rPr lang="en-US" dirty="0"/>
              <a:t>. </a:t>
            </a:r>
          </a:p>
          <a:p>
            <a:r>
              <a:rPr lang="en-US" dirty="0"/>
              <a:t>For example a </a:t>
            </a:r>
            <a:r>
              <a:rPr lang="en-US" b="1" dirty="0">
                <a:solidFill>
                  <a:schemeClr val="accent6"/>
                </a:solidFill>
              </a:rPr>
              <a:t>mainframe computer that has many users logged on to it</a:t>
            </a:r>
            <a:r>
              <a:rPr lang="en-US" dirty="0"/>
              <a:t>. </a:t>
            </a:r>
          </a:p>
          <a:p>
            <a:r>
              <a:rPr lang="en-US" dirty="0"/>
              <a:t>Each user uses the resources of the mainframe i.e. memory, CPU etc. </a:t>
            </a:r>
          </a:p>
        </p:txBody>
      </p:sp>
      <p:pic>
        <p:nvPicPr>
          <p:cNvPr id="5" name="Picture 4" descr="https://previews.123rf.com/images/parkheta/parkheta1604/parkheta160400014/54878454-cpu-processor-icon-on-the-white-background-vector-illustrati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9445" r="18073" b="19445"/>
          <a:stretch/>
        </p:blipFill>
        <p:spPr bwMode="auto">
          <a:xfrm>
            <a:off x="10134589" y="1999115"/>
            <a:ext cx="9559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11083625" y="863444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9443661" y="863444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11083625" y="3254369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img.icons8.com/plasticine/2x/us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12000" r="21955" b="16000"/>
          <a:stretch/>
        </p:blipFill>
        <p:spPr bwMode="auto">
          <a:xfrm>
            <a:off x="9443661" y="3254369"/>
            <a:ext cx="684000" cy="8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11083625" y="1742869"/>
            <a:ext cx="348096" cy="25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785662" y="1742871"/>
            <a:ext cx="356686" cy="25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0"/>
          </p:cNvCxnSpPr>
          <p:nvPr/>
        </p:nvCxnSpPr>
        <p:spPr>
          <a:xfrm flipV="1">
            <a:off x="9785661" y="2913515"/>
            <a:ext cx="372238" cy="34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0"/>
          </p:cNvCxnSpPr>
          <p:nvPr/>
        </p:nvCxnSpPr>
        <p:spPr>
          <a:xfrm flipH="1" flipV="1">
            <a:off x="11090553" y="2913515"/>
            <a:ext cx="335072" cy="34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s://upload.wikimedia.org/wikipedia/commons/thumb/9/91/CpuTimeonSingleCpuMultiTaskingSystem.svg/450px-CpuTimeonSingleCpuMultiTaskingSystem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492" y="4331743"/>
            <a:ext cx="2606980" cy="142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Concepts (OSC)</a:t>
            </a:r>
          </a:p>
          <a:p>
            <a:r>
              <a:rPr lang="en-US" b="1" dirty="0"/>
              <a:t>2104CS502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083" y="5151049"/>
            <a:ext cx="1353599" cy="1353599"/>
          </a:xfrm>
        </p:spPr>
      </p:pic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DBA187F-35FB-4421-14B8-1F09658322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IN" dirty="0"/>
              <a:t>umesh.thoriya@darshan.ac.in</a:t>
            </a:r>
            <a:endParaRPr lang="en-US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935255C-363E-CCE7-C47F-A9F0D3D54F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IN" dirty="0"/>
              <a:t>9714233355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296DA93-1207-28E2-2399-ABA4E014C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IN" dirty="0"/>
              <a:t>Computer Engineering Department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CF4FB48-13F6-44AD-8A0E-99AD1EBE19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IN" dirty="0">
                <a:solidFill>
                  <a:srgbClr val="0F487E"/>
                </a:solidFill>
              </a:rPr>
              <a:t>Prof. Umesh H </a:t>
            </a:r>
            <a:r>
              <a:rPr lang="en-IN" dirty="0" err="1">
                <a:solidFill>
                  <a:srgbClr val="0F487E"/>
                </a:solidFill>
              </a:rPr>
              <a:t>Thoriya</a:t>
            </a:r>
            <a:endParaRPr lang="en-US" dirty="0">
              <a:solidFill>
                <a:srgbClr val="0F48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89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 architecture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108" r="2151" b="2115"/>
          <a:stretch/>
        </p:blipFill>
        <p:spPr>
          <a:xfrm>
            <a:off x="2922494" y="1216958"/>
            <a:ext cx="6347013" cy="44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5711</TotalTime>
  <Words>4675</Words>
  <Application>Microsoft Office PowerPoint</Application>
  <PresentationFormat>Widescreen</PresentationFormat>
  <Paragraphs>601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Roboto Condensed</vt:lpstr>
      <vt:lpstr>Roboto Condensed Light</vt:lpstr>
      <vt:lpstr>Wingdings</vt:lpstr>
      <vt:lpstr>Wingdings 2</vt:lpstr>
      <vt:lpstr>Wingdings 3</vt:lpstr>
      <vt:lpstr>Office Theme</vt:lpstr>
      <vt:lpstr>Unit – 01  Introduction </vt:lpstr>
      <vt:lpstr>PowerPoint Presentation</vt:lpstr>
      <vt:lpstr>Computer system overview </vt:lpstr>
      <vt:lpstr>Basic elements of computer</vt:lpstr>
      <vt:lpstr>Processor</vt:lpstr>
      <vt:lpstr>Memory</vt:lpstr>
      <vt:lpstr>I/O Module (Input/Output Module)</vt:lpstr>
      <vt:lpstr>System Bus</vt:lpstr>
      <vt:lpstr>Computer system architecture</vt:lpstr>
      <vt:lpstr>Input unit</vt:lpstr>
      <vt:lpstr>Output unit</vt:lpstr>
      <vt:lpstr>Storage unit</vt:lpstr>
      <vt:lpstr>Primary storage (memory) vs Secondary storage (memory)</vt:lpstr>
      <vt:lpstr>CPU (Central Processing Unit)</vt:lpstr>
      <vt:lpstr>ALU (Arithmetic Logical Unit)</vt:lpstr>
      <vt:lpstr>CU (Control Unit)</vt:lpstr>
      <vt:lpstr>What is Operating System (OS)</vt:lpstr>
      <vt:lpstr>What is Operating System (OS)?</vt:lpstr>
      <vt:lpstr>Definition of Operating System (OS)</vt:lpstr>
      <vt:lpstr>Examples of Operating System (OS)</vt:lpstr>
      <vt:lpstr>Where OS lies? (Interaction of OS &amp; Hardware)</vt:lpstr>
      <vt:lpstr>Why and How switch occur?</vt:lpstr>
      <vt:lpstr>Roles of Operating System (OS)</vt:lpstr>
      <vt:lpstr>OS as Extended Machine</vt:lpstr>
      <vt:lpstr>OS as Extended Machine</vt:lpstr>
      <vt:lpstr>OS as Extended Machine</vt:lpstr>
      <vt:lpstr>OS as Extended Machine</vt:lpstr>
      <vt:lpstr>OS as Extended Machine</vt:lpstr>
      <vt:lpstr>OS as Resource Manager</vt:lpstr>
      <vt:lpstr>OS as Resource Manager</vt:lpstr>
      <vt:lpstr>OS as Resource Manager</vt:lpstr>
      <vt:lpstr>OS as Resource Manager</vt:lpstr>
      <vt:lpstr>OS as Resource Manager</vt:lpstr>
      <vt:lpstr>OS as Resource Manager</vt:lpstr>
      <vt:lpstr>OS as Resource Manager</vt:lpstr>
      <vt:lpstr>Objectives / Goals of Operating System (OS)</vt:lpstr>
      <vt:lpstr>Objectives / Goals of Operating System (OS)</vt:lpstr>
      <vt:lpstr>Operating Systems (OS) services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Services / Functions / Tasks of Operating System (OS)</vt:lpstr>
      <vt:lpstr>Types of Operating Systems (OS)</vt:lpstr>
      <vt:lpstr>Types of Operating Systems (OS)</vt:lpstr>
      <vt:lpstr>Mainframe Operating Systems services</vt:lpstr>
      <vt:lpstr>Mainframe Operating Systems services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Types of Operating Systems (OS)</vt:lpstr>
      <vt:lpstr>System calls</vt:lpstr>
      <vt:lpstr>What is System calls?</vt:lpstr>
      <vt:lpstr>Types of system calls</vt:lpstr>
      <vt:lpstr>Types of system calls</vt:lpstr>
      <vt:lpstr>Types of system calls</vt:lpstr>
      <vt:lpstr>Example of system calls (Read system call)</vt:lpstr>
      <vt:lpstr>Steps involved in making a system call (Read system call)</vt:lpstr>
      <vt:lpstr>System calls</vt:lpstr>
      <vt:lpstr>System calls</vt:lpstr>
      <vt:lpstr>Operating Systems (OS) structure</vt:lpstr>
      <vt:lpstr>Operating Systems (OS) structure</vt:lpstr>
      <vt:lpstr>Monolithic systems</vt:lpstr>
      <vt:lpstr>Layered systems</vt:lpstr>
      <vt:lpstr>Microkernel</vt:lpstr>
      <vt:lpstr>Client-Server model</vt:lpstr>
      <vt:lpstr>Multiprogramming v/s Multiprocessing v/s Multitasking</vt:lpstr>
      <vt:lpstr>Multiprogramming v/s Multiprocessing v/s Multitasking</vt:lpstr>
      <vt:lpstr>Multiprogramming v/s Multiprocessing v/s Multitasking</vt:lpstr>
      <vt:lpstr>Time Sharing Operating System</vt:lpstr>
      <vt:lpstr>Time Sharing Operating System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HareKrishna</cp:lastModifiedBy>
  <cp:revision>506</cp:revision>
  <dcterms:created xsi:type="dcterms:W3CDTF">2020-05-01T05:09:15Z</dcterms:created>
  <dcterms:modified xsi:type="dcterms:W3CDTF">2024-06-19T08:28:34Z</dcterms:modified>
</cp:coreProperties>
</file>